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36" roundtripDataSignature="AMtx7mhNBGvvExPI4dO9SKp7SQJRMMz7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36"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87718b5c44_0_194: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g387718b5c44_0_194: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87718b5c44_0_276: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g387718b5c44_0_276: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87718b5c44_0_302: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g387718b5c44_0_302: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87718b5c44_0_30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96" name="Google Shape;296;g387718b5c44_0_30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97" name="Google Shape;297;g387718b5c44_0_308: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g387718b5c44_0_308: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Length of string will be 4 meters.</a:t>
            </a:r>
            <a:endParaRPr/>
          </a:p>
          <a:p>
            <a:pPr indent="0" lvl="0" marL="0" rtl="0" algn="l">
              <a:spcBef>
                <a:spcPts val="0"/>
              </a:spcBef>
              <a:spcAft>
                <a:spcPts val="0"/>
              </a:spcAft>
              <a:buNone/>
            </a:pPr>
            <a:r>
              <a:rPr lang="en-US"/>
              <a:t>For second trial modify string length to your discretion.</a:t>
            </a:r>
            <a:endParaRPr/>
          </a:p>
        </p:txBody>
      </p:sp>
      <p:sp>
        <p:nvSpPr>
          <p:cNvPr id="299" name="Google Shape;299;g387718b5c44_0_308: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00" name="Google Shape;300;g387718b5c44_0_308: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8" name="Google Shape;338;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6" name="Google Shape;396;p1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1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3" name="Google Shape;403;p1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1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0" name="Google Shape;410;p1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1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7" name="Google Shape;417;p1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1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6" name="Google Shape;426;p1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2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3" name="Google Shape;433;p2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2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40" name="Google Shape;440;p2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41" name="Google Shape;441;p2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Google Shape;442;p2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Link to PDF Forklift Instructions: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https://jeroenhartsuiker.nl/lego/spike%20prime%20forklift.pdf</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Check and create new qr code if necessary.</a:t>
            </a:r>
            <a:endParaRPr/>
          </a:p>
        </p:txBody>
      </p:sp>
      <p:sp>
        <p:nvSpPr>
          <p:cNvPr id="443" name="Google Shape;443;p2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44" name="Google Shape;444;p2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87718b5c44_0_42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3" name="Google Shape;453;g387718b5c44_0_42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2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1" name="Google Shape;461;p2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2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9" name="Google Shape;469;p2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7" name="Google Shape;477;p2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85" name="Google Shape;485;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86" name="Google Shape;486;p2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7" name="Google Shape;487;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touch sensor does not need to be attached to the robot, just plugged in. We want students to reenact an object on the railroad, alerting the oncoming train of the obstruction ahead.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Part of the notes are whited-out. Highlight the whole text and re-color black.</a:t>
            </a:r>
            <a:endParaRPr/>
          </a:p>
        </p:txBody>
      </p:sp>
      <p:sp>
        <p:nvSpPr>
          <p:cNvPr id="488" name="Google Shape;488;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89" name="Google Shape;489;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2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2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2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2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2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2" name="Google Shape;512;p2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387718b5c44_0_51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9" name="Google Shape;519;g387718b5c44_0_51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87718b5c44_0_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5" name="Google Shape;135;g387718b5c44_0_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36" name="Google Shape;136;g387718b5c44_0_0: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g387718b5c44_0_0: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Rural = in the countryside, not in a big city or town.</a:t>
            </a:r>
            <a:endParaRPr/>
          </a:p>
          <a:p>
            <a:pPr indent="0" lvl="0" marL="0" rtl="0" algn="l">
              <a:spcBef>
                <a:spcPts val="0"/>
              </a:spcBef>
              <a:spcAft>
                <a:spcPts val="0"/>
              </a:spcAft>
              <a:buNone/>
            </a:pPr>
            <a:r>
              <a:rPr lang="en-US"/>
              <a:t>-farms with animals</a:t>
            </a:r>
            <a:endParaRPr/>
          </a:p>
          <a:p>
            <a:pPr indent="0" lvl="0" marL="0" rtl="0" algn="l">
              <a:spcBef>
                <a:spcPts val="0"/>
              </a:spcBef>
              <a:spcAft>
                <a:spcPts val="0"/>
              </a:spcAft>
              <a:buNone/>
            </a:pPr>
            <a:r>
              <a:rPr lang="en-US"/>
              <a:t>-big open fields</a:t>
            </a:r>
            <a:endParaRPr/>
          </a:p>
          <a:p>
            <a:pPr indent="0" lvl="0" marL="0" rtl="0" algn="l">
              <a:spcBef>
                <a:spcPts val="0"/>
              </a:spcBef>
              <a:spcAft>
                <a:spcPts val="0"/>
              </a:spcAft>
              <a:buNone/>
            </a:pPr>
            <a:r>
              <a:rPr lang="en-US"/>
              <a:t>-fewer houses and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Rural grade crossings, also known as highway-rail grade crossings or level crossings, are intersections where a road and a railroad track cross at the same level, without any separation (like a bridge or tunnel). </a:t>
            </a:r>
            <a:endParaRPr/>
          </a:p>
          <a:p>
            <a:pPr indent="0" lvl="0" marL="0" rtl="0" algn="l">
              <a:spcBef>
                <a:spcPts val="0"/>
              </a:spcBef>
              <a:spcAft>
                <a:spcPts val="0"/>
              </a:spcAft>
              <a:buNone/>
            </a:pPr>
            <a:r>
              <a:rPr lang="en-US"/>
              <a:t>These crossings are common in rural areas where there's less traffic and where railroads may run through less populated regions.</a:t>
            </a:r>
            <a:endParaRPr/>
          </a:p>
        </p:txBody>
      </p:sp>
      <p:sp>
        <p:nvSpPr>
          <p:cNvPr id="138" name="Google Shape;138;g387718b5c44_0_0: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9" name="Google Shape;139;g387718b5c44_0_0: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54" name="Google Shape;154;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55" name="Google Shape;155;p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https://www.yourdictionary.com/articles/rural-urban-suburban-difference</a:t>
            </a:r>
            <a:endParaRPr/>
          </a:p>
        </p:txBody>
      </p:sp>
      <p:sp>
        <p:nvSpPr>
          <p:cNvPr id="157" name="Google Shape;157;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58" name="Google Shape;158;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5" name="Google Shape;165;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66" name="Google Shape;166;p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9" name="Google Shape;169;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87718b5c44_0_9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93" name="Google Shape;193;g387718b5c44_0_9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94" name="Google Shape;194;g387718b5c44_0_93: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g387718b5c44_0_93: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During the Video have the students answer these questions, view it multiple times if need be (I did!)</a:t>
            </a:r>
            <a:endParaRPr/>
          </a:p>
        </p:txBody>
      </p:sp>
      <p:sp>
        <p:nvSpPr>
          <p:cNvPr id="196" name="Google Shape;196;g387718b5c44_0_93: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97" name="Google Shape;197;g387718b5c44_0_93: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0" name="Google Shape;22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21" name="Google Shape;221;p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Before the Video: </a:t>
            </a:r>
            <a:endParaRPr/>
          </a:p>
        </p:txBody>
      </p:sp>
      <p:sp>
        <p:nvSpPr>
          <p:cNvPr id="223" name="Google Shape;22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4" name="Google Shape;22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0"/>
          <p:cNvSpPr/>
          <p:nvPr>
            <p:ph idx="2" type="pic"/>
          </p:nvPr>
        </p:nvSpPr>
        <p:spPr>
          <a:xfrm>
            <a:off x="1792288" y="612775"/>
            <a:ext cx="5486400" cy="4114800"/>
          </a:xfrm>
          <a:prstGeom prst="rect">
            <a:avLst/>
          </a:prstGeom>
          <a:noFill/>
          <a:ln>
            <a:noFill/>
          </a:ln>
        </p:spPr>
      </p:sp>
      <p:sp>
        <p:nvSpPr>
          <p:cNvPr id="68" name="Google Shape;68;p4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jp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jpg"/><Relationship Id="rId4" Type="http://schemas.openxmlformats.org/officeDocument/2006/relationships/hyperlink" Target="http://www.youtube.com/watch?v=mO1qtmFee-k" TargetMode="External"/><Relationship Id="rId5"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jpg"/><Relationship Id="rId4" Type="http://schemas.openxmlformats.org/officeDocument/2006/relationships/image" Target="../media/image14.png"/><Relationship Id="rId9" Type="http://schemas.openxmlformats.org/officeDocument/2006/relationships/image" Target="../media/image37.png"/><Relationship Id="rId5" Type="http://schemas.openxmlformats.org/officeDocument/2006/relationships/image" Target="../media/image12.png"/><Relationship Id="rId6" Type="http://schemas.openxmlformats.org/officeDocument/2006/relationships/image" Target="../media/image38.png"/><Relationship Id="rId7" Type="http://schemas.openxmlformats.org/officeDocument/2006/relationships/image" Target="../media/image23.png"/><Relationship Id="rId8"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jpg"/><Relationship Id="rId4" Type="http://schemas.openxmlformats.org/officeDocument/2006/relationships/image" Target="../media/image24.png"/><Relationship Id="rId5" Type="http://schemas.openxmlformats.org/officeDocument/2006/relationships/image" Target="../media/image26.png"/><Relationship Id="rId6" Type="http://schemas.openxmlformats.org/officeDocument/2006/relationships/image" Target="../media/image32.png"/><Relationship Id="rId7" Type="http://schemas.openxmlformats.org/officeDocument/2006/relationships/image" Target="../media/image25.png"/><Relationship Id="rId8"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jpg"/><Relationship Id="rId4"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21.png"/><Relationship Id="rId5" Type="http://schemas.openxmlformats.org/officeDocument/2006/relationships/image" Target="../media/image3.png"/><Relationship Id="rId6" Type="http://schemas.openxmlformats.org/officeDocument/2006/relationships/image" Target="../media/image22.png"/><Relationship Id="rId7"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jpg"/><Relationship Id="rId4" Type="http://schemas.openxmlformats.org/officeDocument/2006/relationships/image" Target="../media/image34.png"/><Relationship Id="rId5"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jp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jpg"/><Relationship Id="rId4" Type="http://schemas.openxmlformats.org/officeDocument/2006/relationships/image" Target="../media/image31.png"/><Relationship Id="rId5" Type="http://schemas.openxmlformats.org/officeDocument/2006/relationships/image" Target="../media/image41.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jpg"/><Relationship Id="rId4" Type="http://schemas.openxmlformats.org/officeDocument/2006/relationships/image" Target="../media/image39.png"/><Relationship Id="rId5" Type="http://schemas.openxmlformats.org/officeDocument/2006/relationships/image" Target="../media/image41.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jpg"/><Relationship Id="rId4" Type="http://schemas.openxmlformats.org/officeDocument/2006/relationships/image" Target="../media/image28.png"/><Relationship Id="rId5" Type="http://schemas.openxmlformats.org/officeDocument/2006/relationships/image" Target="../media/image41.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jp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jp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6.png"/><Relationship Id="rId7"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hyperlink" Target="http://www.youtube.com/watch?v=G35Qu7H92_U" TargetMode="External"/><Relationship Id="rId5"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 name="Google Shape;89;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0" name="Google Shape;90;p1"/>
          <p:cNvSpPr txBox="1"/>
          <p:nvPr/>
        </p:nvSpPr>
        <p:spPr>
          <a:xfrm>
            <a:off x="1028700" y="4195525"/>
            <a:ext cx="15700200" cy="3078600"/>
          </a:xfrm>
          <a:prstGeom prst="rect">
            <a:avLst/>
          </a:prstGeom>
          <a:noFill/>
          <a:ln>
            <a:noFill/>
          </a:ln>
        </p:spPr>
        <p:txBody>
          <a:bodyPr anchorCtr="0" anchor="t" bIns="0" lIns="0" spcFirstLastPara="1" rIns="0" wrap="square" tIns="0">
            <a:spAutoFit/>
          </a:bodyPr>
          <a:lstStyle/>
          <a:p>
            <a:pPr indent="0" lvl="0" marL="0" marR="0" rtl="0" algn="ctr">
              <a:lnSpc>
                <a:spcPct val="184800"/>
              </a:lnSpc>
              <a:spcBef>
                <a:spcPts val="0"/>
              </a:spcBef>
              <a:spcAft>
                <a:spcPts val="0"/>
              </a:spcAft>
              <a:buNone/>
            </a:pPr>
            <a:r>
              <a:rPr lang="en-US" sz="20000">
                <a:solidFill>
                  <a:srgbClr val="1A1A1A"/>
                </a:solidFill>
                <a:latin typeface="Arial"/>
                <a:ea typeface="Arial"/>
                <a:cs typeface="Arial"/>
                <a:sym typeface="Arial"/>
              </a:rPr>
              <a:t>Day 4</a:t>
            </a:r>
            <a:endParaRPr/>
          </a:p>
        </p:txBody>
      </p:sp>
      <p:sp>
        <p:nvSpPr>
          <p:cNvPr id="91" name="Google Shape;91;p1"/>
          <p:cNvSpPr txBox="1"/>
          <p:nvPr/>
        </p:nvSpPr>
        <p:spPr>
          <a:xfrm>
            <a:off x="1957088" y="7517315"/>
            <a:ext cx="14435144" cy="925318"/>
          </a:xfrm>
          <a:prstGeom prst="rect">
            <a:avLst/>
          </a:prstGeom>
          <a:noFill/>
          <a:ln>
            <a:noFill/>
          </a:ln>
        </p:spPr>
        <p:txBody>
          <a:bodyPr anchorCtr="0" anchor="t" bIns="0" lIns="0" spcFirstLastPara="1" rIns="0" wrap="square" tIns="0">
            <a:spAutoFit/>
          </a:bodyPr>
          <a:lstStyle/>
          <a:p>
            <a:pPr indent="0" lvl="0" marL="0" marR="0" rtl="0" algn="ctr">
              <a:lnSpc>
                <a:spcPct val="130666"/>
              </a:lnSpc>
              <a:spcBef>
                <a:spcPts val="0"/>
              </a:spcBef>
              <a:spcAft>
                <a:spcPts val="0"/>
              </a:spcAft>
              <a:buNone/>
            </a:pPr>
            <a:r>
              <a:rPr lang="en-US" sz="6000">
                <a:solidFill>
                  <a:srgbClr val="EC4F29"/>
                </a:solidFill>
                <a:latin typeface="Arial"/>
                <a:ea typeface="Arial"/>
                <a:cs typeface="Arial"/>
                <a:sym typeface="Arial"/>
              </a:rPr>
              <a:t>Smart Sensors, Safe Crossings</a:t>
            </a:r>
            <a:endParaRPr/>
          </a:p>
        </p:txBody>
      </p:sp>
      <p:sp>
        <p:nvSpPr>
          <p:cNvPr id="92" name="Google Shape;92;p1"/>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387718b5c44_0_194"/>
          <p:cNvSpPr/>
          <p:nvPr/>
        </p:nvSpPr>
        <p:spPr>
          <a:xfrm>
            <a:off x="0" y="-18047"/>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257" name="Google Shape;257;g387718b5c44_0_194"/>
          <p:cNvPicPr preferRelativeResize="0"/>
          <p:nvPr/>
        </p:nvPicPr>
        <p:blipFill rotWithShape="1">
          <a:blip r:embed="rId4">
            <a:alphaModFix/>
          </a:blip>
          <a:srcRect b="0" l="0" r="0" t="0"/>
          <a:stretch/>
        </p:blipFill>
        <p:spPr>
          <a:xfrm>
            <a:off x="2774962" y="2352678"/>
            <a:ext cx="12738077" cy="7188815"/>
          </a:xfrm>
          <a:prstGeom prst="rect">
            <a:avLst/>
          </a:prstGeom>
          <a:noFill/>
          <a:ln>
            <a:noFill/>
          </a:ln>
        </p:spPr>
      </p:pic>
      <p:sp>
        <p:nvSpPr>
          <p:cNvPr id="258" name="Google Shape;258;g387718b5c44_0_194"/>
          <p:cNvSpPr txBox="1"/>
          <p:nvPr/>
        </p:nvSpPr>
        <p:spPr>
          <a:xfrm>
            <a:off x="3006537" y="1602108"/>
            <a:ext cx="12274800" cy="905100"/>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How do trains move forward?</a:t>
            </a:r>
            <a:endParaRPr/>
          </a:p>
        </p:txBody>
      </p:sp>
      <p:sp>
        <p:nvSpPr>
          <p:cNvPr id="259" name="Google Shape;259;g387718b5c44_0_194"/>
          <p:cNvSpPr txBox="1"/>
          <p:nvPr/>
        </p:nvSpPr>
        <p:spPr>
          <a:xfrm rot="5400000">
            <a:off x="12049925" y="5825525"/>
            <a:ext cx="7211100" cy="26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https://www.shutterstock.com/shutterstock/videos/1028954141/preview/stock-footage-empty-train-track-camera-moving-backwards.webm</a:t>
            </a:r>
            <a:endParaRPr sz="8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387718b5c44_0_276"/>
          <p:cNvSpPr/>
          <p:nvPr/>
        </p:nvSpPr>
        <p:spPr>
          <a:xfrm>
            <a:off x="12032" y="-43045"/>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5" name="Google Shape;265;g387718b5c44_0_276"/>
          <p:cNvSpPr txBox="1"/>
          <p:nvPr/>
        </p:nvSpPr>
        <p:spPr>
          <a:xfrm>
            <a:off x="5486400" y="1669542"/>
            <a:ext cx="7685700" cy="1015800"/>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Newton’s 3rd Law</a:t>
            </a:r>
            <a:endParaRPr/>
          </a:p>
        </p:txBody>
      </p:sp>
      <p:sp>
        <p:nvSpPr>
          <p:cNvPr id="266" name="Google Shape;266;g387718b5c44_0_276"/>
          <p:cNvSpPr txBox="1"/>
          <p:nvPr/>
        </p:nvSpPr>
        <p:spPr>
          <a:xfrm>
            <a:off x="12689043" y="3982220"/>
            <a:ext cx="4818900" cy="1520700"/>
          </a:xfrm>
          <a:prstGeom prst="rect">
            <a:avLst/>
          </a:prstGeom>
          <a:noFill/>
          <a:ln>
            <a:noFill/>
          </a:ln>
        </p:spPr>
        <p:txBody>
          <a:bodyPr anchorCtr="0" anchor="t" bIns="0" lIns="0" spcFirstLastPara="1" rIns="0" wrap="square" tIns="0">
            <a:spAutoFit/>
          </a:bodyPr>
          <a:lstStyle/>
          <a:p>
            <a:pPr indent="0" lvl="0" marL="0" marR="0" rtl="0" algn="ctr">
              <a:lnSpc>
                <a:spcPct val="147000"/>
              </a:lnSpc>
              <a:spcBef>
                <a:spcPts val="0"/>
              </a:spcBef>
              <a:spcAft>
                <a:spcPts val="0"/>
              </a:spcAft>
              <a:buNone/>
            </a:pPr>
            <a:r>
              <a:rPr lang="en-US" sz="4000">
                <a:solidFill>
                  <a:srgbClr val="EC4F29"/>
                </a:solidFill>
                <a:latin typeface="Arial"/>
                <a:ea typeface="Arial"/>
                <a:cs typeface="Arial"/>
                <a:sym typeface="Arial"/>
              </a:rPr>
              <a:t>How do trains move forward?</a:t>
            </a:r>
            <a:endParaRPr/>
          </a:p>
        </p:txBody>
      </p:sp>
      <p:grpSp>
        <p:nvGrpSpPr>
          <p:cNvPr id="267" name="Google Shape;267;g387718b5c44_0_276"/>
          <p:cNvGrpSpPr/>
          <p:nvPr/>
        </p:nvGrpSpPr>
        <p:grpSpPr>
          <a:xfrm>
            <a:off x="507069" y="3989031"/>
            <a:ext cx="7285734" cy="1596363"/>
            <a:chOff x="0" y="-182865"/>
            <a:chExt cx="9714312" cy="2128483"/>
          </a:xfrm>
        </p:grpSpPr>
        <p:grpSp>
          <p:nvGrpSpPr>
            <p:cNvPr id="268" name="Google Shape;268;g387718b5c44_0_276"/>
            <p:cNvGrpSpPr/>
            <p:nvPr/>
          </p:nvGrpSpPr>
          <p:grpSpPr>
            <a:xfrm>
              <a:off x="0" y="-182865"/>
              <a:ext cx="1951037" cy="2128483"/>
              <a:chOff x="0" y="-38100"/>
              <a:chExt cx="406500" cy="443471"/>
            </a:xfrm>
          </p:grpSpPr>
          <p:sp>
            <p:nvSpPr>
              <p:cNvPr id="269" name="Google Shape;269;g387718b5c44_0_276"/>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0" name="Google Shape;270;g387718b5c44_0_276"/>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71" name="Google Shape;271;g387718b5c44_0_276"/>
            <p:cNvSpPr txBox="1"/>
            <p:nvPr/>
          </p:nvSpPr>
          <p:spPr>
            <a:xfrm>
              <a:off x="177987" y="477639"/>
              <a:ext cx="1594500" cy="8907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sp>
          <p:nvSpPr>
            <p:cNvPr id="272" name="Google Shape;272;g387718b5c44_0_276"/>
            <p:cNvSpPr txBox="1"/>
            <p:nvPr/>
          </p:nvSpPr>
          <p:spPr>
            <a:xfrm>
              <a:off x="2363112" y="78957"/>
              <a:ext cx="7351200" cy="14778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In the video, how did objects respond when a force was applied to them? How is this like how a train starts moving?</a:t>
              </a:r>
              <a:endParaRPr/>
            </a:p>
          </p:txBody>
        </p:sp>
      </p:grpSp>
      <p:grpSp>
        <p:nvGrpSpPr>
          <p:cNvPr id="273" name="Google Shape;273;g387718b5c44_0_276"/>
          <p:cNvGrpSpPr/>
          <p:nvPr/>
        </p:nvGrpSpPr>
        <p:grpSpPr>
          <a:xfrm>
            <a:off x="410553" y="5807970"/>
            <a:ext cx="7142858" cy="1596363"/>
            <a:chOff x="0" y="-182865"/>
            <a:chExt cx="9523811" cy="2128483"/>
          </a:xfrm>
        </p:grpSpPr>
        <p:grpSp>
          <p:nvGrpSpPr>
            <p:cNvPr id="274" name="Google Shape;274;g387718b5c44_0_276"/>
            <p:cNvGrpSpPr/>
            <p:nvPr/>
          </p:nvGrpSpPr>
          <p:grpSpPr>
            <a:xfrm>
              <a:off x="0" y="-182865"/>
              <a:ext cx="1951037" cy="2128483"/>
              <a:chOff x="0" y="-38100"/>
              <a:chExt cx="406500" cy="443471"/>
            </a:xfrm>
          </p:grpSpPr>
          <p:sp>
            <p:nvSpPr>
              <p:cNvPr id="275" name="Google Shape;275;g387718b5c44_0_276"/>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6" name="Google Shape;276;g387718b5c44_0_276"/>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77" name="Google Shape;277;g387718b5c44_0_276"/>
            <p:cNvSpPr txBox="1"/>
            <p:nvPr/>
          </p:nvSpPr>
          <p:spPr>
            <a:xfrm>
              <a:off x="177987" y="477639"/>
              <a:ext cx="1594500" cy="8907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278" name="Google Shape;278;g387718b5c44_0_276"/>
            <p:cNvSpPr txBox="1"/>
            <p:nvPr/>
          </p:nvSpPr>
          <p:spPr>
            <a:xfrm>
              <a:off x="2363111" y="69053"/>
              <a:ext cx="7160700" cy="985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When a train pushes against the tracks what is the opposite reaction?</a:t>
              </a:r>
              <a:endParaRPr/>
            </a:p>
          </p:txBody>
        </p:sp>
      </p:grpSp>
      <p:grpSp>
        <p:nvGrpSpPr>
          <p:cNvPr id="279" name="Google Shape;279;g387718b5c44_0_276"/>
          <p:cNvGrpSpPr/>
          <p:nvPr/>
        </p:nvGrpSpPr>
        <p:grpSpPr>
          <a:xfrm>
            <a:off x="410553" y="7628541"/>
            <a:ext cx="7412634" cy="1596363"/>
            <a:chOff x="0" y="-182865"/>
            <a:chExt cx="9883512" cy="2128483"/>
          </a:xfrm>
        </p:grpSpPr>
        <p:grpSp>
          <p:nvGrpSpPr>
            <p:cNvPr id="280" name="Google Shape;280;g387718b5c44_0_276"/>
            <p:cNvGrpSpPr/>
            <p:nvPr/>
          </p:nvGrpSpPr>
          <p:grpSpPr>
            <a:xfrm>
              <a:off x="0" y="-182865"/>
              <a:ext cx="1951037" cy="2128483"/>
              <a:chOff x="0" y="-38100"/>
              <a:chExt cx="406500" cy="443471"/>
            </a:xfrm>
          </p:grpSpPr>
          <p:sp>
            <p:nvSpPr>
              <p:cNvPr id="281" name="Google Shape;281;g387718b5c44_0_276"/>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2" name="Google Shape;282;g387718b5c44_0_276"/>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83" name="Google Shape;283;g387718b5c44_0_276"/>
            <p:cNvSpPr txBox="1"/>
            <p:nvPr/>
          </p:nvSpPr>
          <p:spPr>
            <a:xfrm>
              <a:off x="177987" y="477639"/>
              <a:ext cx="1594500" cy="8907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284" name="Google Shape;284;g387718b5c44_0_276"/>
            <p:cNvSpPr txBox="1"/>
            <p:nvPr/>
          </p:nvSpPr>
          <p:spPr>
            <a:xfrm>
              <a:off x="2363112" y="78957"/>
              <a:ext cx="7520400" cy="14778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How might this law relate to safety systems like sensors or emergency braking?</a:t>
              </a:r>
              <a:endParaRPr/>
            </a:p>
          </p:txBody>
        </p:sp>
      </p:grpSp>
      <p:sp>
        <p:nvSpPr>
          <p:cNvPr id="285" name="Google Shape;285;g387718b5c44_0_276"/>
          <p:cNvSpPr txBox="1"/>
          <p:nvPr/>
        </p:nvSpPr>
        <p:spPr>
          <a:xfrm>
            <a:off x="13172100" y="7866200"/>
            <a:ext cx="3034500" cy="65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https://youtu.be/mO1qtmFee-k</a:t>
            </a:r>
            <a:endParaRPr>
              <a:solidFill>
                <a:schemeClr val="dk1"/>
              </a:solidFill>
            </a:endParaRPr>
          </a:p>
        </p:txBody>
      </p:sp>
      <p:pic>
        <p:nvPicPr>
          <p:cNvPr descr="Newton’s third law is about action and reaction. It applies to motion on every scale–from a person jumping or swimming, to a rocket launching into space.  To learn more, check out the free tutorial on our website: https://edu.gcfglobal.org/en/newtons-laws-of-motion/&#10;&#10;#newton   #physics  #motion" id="286" name="Google Shape;286;g387718b5c44_0_276" title="Action and Reaction: Newton’s Third Law (updated)">
            <a:hlinkClick r:id="rId4"/>
          </p:cNvPr>
          <p:cNvPicPr preferRelativeResize="0"/>
          <p:nvPr/>
        </p:nvPicPr>
        <p:blipFill>
          <a:blip r:embed="rId5">
            <a:alphaModFix/>
          </a:blip>
          <a:stretch>
            <a:fillRect/>
          </a:stretch>
        </p:blipFill>
        <p:spPr>
          <a:xfrm>
            <a:off x="13172100" y="5748900"/>
            <a:ext cx="3764075" cy="211729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6"/>
                                        </p:tgtEl>
                                        <p:attrNameLst>
                                          <p:attrName>style.visibility</p:attrName>
                                        </p:attrNameLst>
                                      </p:cBhvr>
                                      <p:to>
                                        <p:strVal val="visible"/>
                                      </p:to>
                                    </p:set>
                                    <p:animEffect filter="fade" transition="in">
                                      <p:cBhvr>
                                        <p:cTn dur="1000"/>
                                        <p:tgtEl>
                                          <p:spTgt spid="2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387718b5c44_0_30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2" name="Google Shape;292;g387718b5c44_0_302"/>
          <p:cNvSpPr txBox="1"/>
          <p:nvPr/>
        </p:nvSpPr>
        <p:spPr>
          <a:xfrm>
            <a:off x="2755503" y="1875330"/>
            <a:ext cx="12777000" cy="1015800"/>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Balloon Racer Activity</a:t>
            </a:r>
            <a:endParaRPr/>
          </a:p>
        </p:txBody>
      </p:sp>
      <p:sp>
        <p:nvSpPr>
          <p:cNvPr id="293" name="Google Shape;293;g387718b5c44_0_302"/>
          <p:cNvSpPr txBox="1"/>
          <p:nvPr/>
        </p:nvSpPr>
        <p:spPr>
          <a:xfrm>
            <a:off x="2878681" y="3848100"/>
            <a:ext cx="12530700" cy="3416700"/>
          </a:xfrm>
          <a:prstGeom prst="rect">
            <a:avLst/>
          </a:prstGeom>
          <a:noFill/>
          <a:ln>
            <a:noFill/>
          </a:ln>
        </p:spPr>
        <p:txBody>
          <a:bodyPr anchorCtr="0" anchor="t" bIns="0" lIns="0" spcFirstLastPara="1" rIns="0" wrap="square" tIns="0">
            <a:spAutoFit/>
          </a:bodyPr>
          <a:lstStyle/>
          <a:p>
            <a:pPr indent="0" lvl="0" marL="0" marR="0" rtl="0" algn="l">
              <a:lnSpc>
                <a:spcPct val="151650"/>
              </a:lnSpc>
              <a:spcBef>
                <a:spcPts val="0"/>
              </a:spcBef>
              <a:spcAft>
                <a:spcPts val="0"/>
              </a:spcAft>
              <a:buNone/>
            </a:pPr>
            <a:r>
              <a:rPr lang="en-US" sz="4000">
                <a:solidFill>
                  <a:srgbClr val="000000"/>
                </a:solidFill>
                <a:latin typeface="Arial"/>
                <a:ea typeface="Arial"/>
                <a:cs typeface="Arial"/>
                <a:sym typeface="Arial"/>
              </a:rPr>
              <a:t>Students will observe and apply Newton’s Third Law by building balloon-powered racers, then relate the action-reaction forces to how real trains move and stop, especially when using sensors.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g387718b5c44_0_30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03" name="Google Shape;303;g387718b5c44_0_308"/>
          <p:cNvGrpSpPr/>
          <p:nvPr/>
        </p:nvGrpSpPr>
        <p:grpSpPr>
          <a:xfrm>
            <a:off x="1028700" y="1695578"/>
            <a:ext cx="16230707" cy="2007041"/>
            <a:chOff x="0" y="-38100"/>
            <a:chExt cx="4274726" cy="528600"/>
          </a:xfrm>
        </p:grpSpPr>
        <p:sp>
          <p:nvSpPr>
            <p:cNvPr id="304" name="Google Shape;304;g387718b5c44_0_308"/>
            <p:cNvSpPr/>
            <p:nvPr/>
          </p:nvSpPr>
          <p:spPr>
            <a:xfrm>
              <a:off x="0" y="0"/>
              <a:ext cx="4274726" cy="490363"/>
            </a:xfrm>
            <a:custGeom>
              <a:rect b="b" l="l" r="r" t="t"/>
              <a:pathLst>
                <a:path extrusionOk="0" h="490363" w="4274726">
                  <a:moveTo>
                    <a:pt x="24327" y="0"/>
                  </a:moveTo>
                  <a:lnTo>
                    <a:pt x="4250399" y="0"/>
                  </a:lnTo>
                  <a:cubicBezTo>
                    <a:pt x="4263834" y="0"/>
                    <a:pt x="4274726" y="10891"/>
                    <a:pt x="4274726" y="24327"/>
                  </a:cubicBezTo>
                  <a:lnTo>
                    <a:pt x="4274726" y="466036"/>
                  </a:lnTo>
                  <a:cubicBezTo>
                    <a:pt x="4274726" y="479471"/>
                    <a:pt x="4263834" y="490363"/>
                    <a:pt x="4250399" y="490363"/>
                  </a:cubicBezTo>
                  <a:lnTo>
                    <a:pt x="24327" y="490363"/>
                  </a:lnTo>
                  <a:cubicBezTo>
                    <a:pt x="10891" y="490363"/>
                    <a:pt x="0" y="479471"/>
                    <a:pt x="0" y="466036"/>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5" name="Google Shape;305;g387718b5c44_0_308"/>
            <p:cNvSpPr txBox="1"/>
            <p:nvPr/>
          </p:nvSpPr>
          <p:spPr>
            <a:xfrm>
              <a:off x="0" y="-38100"/>
              <a:ext cx="4274700" cy="5286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06" name="Google Shape;306;g387718b5c44_0_308"/>
          <p:cNvGrpSpPr/>
          <p:nvPr/>
        </p:nvGrpSpPr>
        <p:grpSpPr>
          <a:xfrm>
            <a:off x="1220019" y="4251689"/>
            <a:ext cx="3761446" cy="2486471"/>
            <a:chOff x="0" y="-38100"/>
            <a:chExt cx="2025441" cy="1338900"/>
          </a:xfrm>
        </p:grpSpPr>
        <p:sp>
          <p:nvSpPr>
            <p:cNvPr id="307" name="Google Shape;307;g387718b5c44_0_308"/>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8" name="Google Shape;308;g387718b5c44_0_308"/>
            <p:cNvSpPr txBox="1"/>
            <p:nvPr/>
          </p:nvSpPr>
          <p:spPr>
            <a:xfrm>
              <a:off x="0" y="-38100"/>
              <a:ext cx="2025300" cy="1338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09" name="Google Shape;309;g387718b5c44_0_308"/>
          <p:cNvGrpSpPr/>
          <p:nvPr/>
        </p:nvGrpSpPr>
        <p:grpSpPr>
          <a:xfrm>
            <a:off x="5382512" y="4251689"/>
            <a:ext cx="3761446" cy="2486471"/>
            <a:chOff x="0" y="-38100"/>
            <a:chExt cx="2025441" cy="1338900"/>
          </a:xfrm>
        </p:grpSpPr>
        <p:sp>
          <p:nvSpPr>
            <p:cNvPr id="310" name="Google Shape;310;g387718b5c44_0_308"/>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1" name="Google Shape;311;g387718b5c44_0_308"/>
            <p:cNvSpPr txBox="1"/>
            <p:nvPr/>
          </p:nvSpPr>
          <p:spPr>
            <a:xfrm>
              <a:off x="0" y="-38100"/>
              <a:ext cx="2025300" cy="1338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12" name="Google Shape;312;g387718b5c44_0_308"/>
          <p:cNvGrpSpPr/>
          <p:nvPr/>
        </p:nvGrpSpPr>
        <p:grpSpPr>
          <a:xfrm>
            <a:off x="3100763" y="6915258"/>
            <a:ext cx="3761446" cy="2603511"/>
            <a:chOff x="0" y="-38100"/>
            <a:chExt cx="2025441" cy="1401923"/>
          </a:xfrm>
        </p:grpSpPr>
        <p:sp>
          <p:nvSpPr>
            <p:cNvPr id="313" name="Google Shape;313;g387718b5c44_0_308"/>
            <p:cNvSpPr/>
            <p:nvPr/>
          </p:nvSpPr>
          <p:spPr>
            <a:xfrm>
              <a:off x="0" y="0"/>
              <a:ext cx="2025441" cy="1363823"/>
            </a:xfrm>
            <a:custGeom>
              <a:rect b="b" l="l" r="r" t="t"/>
              <a:pathLst>
                <a:path extrusionOk="0" h="1363823" w="2025441">
                  <a:moveTo>
                    <a:pt x="104969" y="0"/>
                  </a:moveTo>
                  <a:lnTo>
                    <a:pt x="1920472" y="0"/>
                  </a:lnTo>
                  <a:cubicBezTo>
                    <a:pt x="1948311" y="0"/>
                    <a:pt x="1975010" y="11059"/>
                    <a:pt x="1994696" y="30745"/>
                  </a:cubicBezTo>
                  <a:cubicBezTo>
                    <a:pt x="2014381" y="50430"/>
                    <a:pt x="2025441" y="77129"/>
                    <a:pt x="2025441" y="104969"/>
                  </a:cubicBezTo>
                  <a:lnTo>
                    <a:pt x="2025441" y="1258855"/>
                  </a:lnTo>
                  <a:cubicBezTo>
                    <a:pt x="2025441" y="1286694"/>
                    <a:pt x="2014381" y="1313393"/>
                    <a:pt x="1994696" y="1333079"/>
                  </a:cubicBezTo>
                  <a:cubicBezTo>
                    <a:pt x="1975010" y="1352764"/>
                    <a:pt x="1948311" y="1363823"/>
                    <a:pt x="1920472" y="1363823"/>
                  </a:cubicBezTo>
                  <a:lnTo>
                    <a:pt x="104969" y="1363823"/>
                  </a:lnTo>
                  <a:cubicBezTo>
                    <a:pt x="77129" y="1363823"/>
                    <a:pt x="50430" y="1352764"/>
                    <a:pt x="30745" y="1333079"/>
                  </a:cubicBezTo>
                  <a:cubicBezTo>
                    <a:pt x="11059" y="1313393"/>
                    <a:pt x="0" y="1286694"/>
                    <a:pt x="0" y="1258855"/>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4" name="Google Shape;314;g387718b5c44_0_308"/>
            <p:cNvSpPr txBox="1"/>
            <p:nvPr/>
          </p:nvSpPr>
          <p:spPr>
            <a:xfrm>
              <a:off x="0" y="-38100"/>
              <a:ext cx="2025300" cy="1401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15" name="Google Shape;315;g387718b5c44_0_308"/>
          <p:cNvGrpSpPr/>
          <p:nvPr/>
        </p:nvGrpSpPr>
        <p:grpSpPr>
          <a:xfrm>
            <a:off x="7263256" y="6831438"/>
            <a:ext cx="3761446" cy="2687595"/>
            <a:chOff x="0" y="-38100"/>
            <a:chExt cx="2025441" cy="1447200"/>
          </a:xfrm>
        </p:grpSpPr>
        <p:sp>
          <p:nvSpPr>
            <p:cNvPr id="316" name="Google Shape;316;g387718b5c44_0_308"/>
            <p:cNvSpPr/>
            <p:nvPr/>
          </p:nvSpPr>
          <p:spPr>
            <a:xfrm>
              <a:off x="0" y="0"/>
              <a:ext cx="2025441" cy="1408958"/>
            </a:xfrm>
            <a:custGeom>
              <a:rect b="b" l="l" r="r" t="t"/>
              <a:pathLst>
                <a:path extrusionOk="0" h="1408958" w="2025441">
                  <a:moveTo>
                    <a:pt x="104969" y="0"/>
                  </a:moveTo>
                  <a:lnTo>
                    <a:pt x="1920472" y="0"/>
                  </a:lnTo>
                  <a:cubicBezTo>
                    <a:pt x="1948311" y="0"/>
                    <a:pt x="1975010" y="11059"/>
                    <a:pt x="1994696" y="30745"/>
                  </a:cubicBezTo>
                  <a:cubicBezTo>
                    <a:pt x="2014381" y="50430"/>
                    <a:pt x="2025441" y="77129"/>
                    <a:pt x="2025441" y="104969"/>
                  </a:cubicBezTo>
                  <a:lnTo>
                    <a:pt x="2025441" y="1303989"/>
                  </a:lnTo>
                  <a:cubicBezTo>
                    <a:pt x="2025441" y="1331828"/>
                    <a:pt x="2014381" y="1358528"/>
                    <a:pt x="1994696" y="1378213"/>
                  </a:cubicBezTo>
                  <a:cubicBezTo>
                    <a:pt x="1975010" y="1397898"/>
                    <a:pt x="1948311" y="1408958"/>
                    <a:pt x="1920472" y="1408958"/>
                  </a:cubicBezTo>
                  <a:lnTo>
                    <a:pt x="104969" y="1408958"/>
                  </a:lnTo>
                  <a:cubicBezTo>
                    <a:pt x="46996" y="1408958"/>
                    <a:pt x="0" y="1361962"/>
                    <a:pt x="0" y="130398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7" name="Google Shape;317;g387718b5c44_0_308"/>
            <p:cNvSpPr txBox="1"/>
            <p:nvPr/>
          </p:nvSpPr>
          <p:spPr>
            <a:xfrm>
              <a:off x="0" y="-38100"/>
              <a:ext cx="2025300" cy="14472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18" name="Google Shape;318;g387718b5c44_0_308"/>
          <p:cNvGrpSpPr/>
          <p:nvPr/>
        </p:nvGrpSpPr>
        <p:grpSpPr>
          <a:xfrm>
            <a:off x="9544050" y="4251689"/>
            <a:ext cx="3761446" cy="2486471"/>
            <a:chOff x="0" y="-38100"/>
            <a:chExt cx="2025441" cy="1338900"/>
          </a:xfrm>
        </p:grpSpPr>
        <p:sp>
          <p:nvSpPr>
            <p:cNvPr id="319" name="Google Shape;319;g387718b5c44_0_308"/>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0" name="Google Shape;320;g387718b5c44_0_308"/>
            <p:cNvSpPr txBox="1"/>
            <p:nvPr/>
          </p:nvSpPr>
          <p:spPr>
            <a:xfrm>
              <a:off x="0" y="-38100"/>
              <a:ext cx="2025300" cy="1338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21" name="Google Shape;321;g387718b5c44_0_308"/>
          <p:cNvSpPr/>
          <p:nvPr/>
        </p:nvSpPr>
        <p:spPr>
          <a:xfrm>
            <a:off x="2636225" y="4415259"/>
            <a:ext cx="1367150" cy="1682646"/>
          </a:xfrm>
          <a:custGeom>
            <a:rect b="b" l="l" r="r" t="t"/>
            <a:pathLst>
              <a:path extrusionOk="0" h="1682646" w="1367150">
                <a:moveTo>
                  <a:pt x="0" y="0"/>
                </a:moveTo>
                <a:lnTo>
                  <a:pt x="1367149" y="0"/>
                </a:lnTo>
                <a:lnTo>
                  <a:pt x="1367149" y="1682646"/>
                </a:lnTo>
                <a:lnTo>
                  <a:pt x="0" y="168264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2" name="Google Shape;322;g387718b5c44_0_308"/>
          <p:cNvSpPr/>
          <p:nvPr/>
        </p:nvSpPr>
        <p:spPr>
          <a:xfrm rot="-1613108">
            <a:off x="5277234" y="4235137"/>
            <a:ext cx="3061440" cy="2039684"/>
          </a:xfrm>
          <a:custGeom>
            <a:rect b="b" l="l" r="r" t="t"/>
            <a:pathLst>
              <a:path extrusionOk="0" h="2038347" w="3059433">
                <a:moveTo>
                  <a:pt x="0" y="0"/>
                </a:moveTo>
                <a:lnTo>
                  <a:pt x="3059434" y="0"/>
                </a:lnTo>
                <a:lnTo>
                  <a:pt x="3059434" y="2038348"/>
                </a:lnTo>
                <a:lnTo>
                  <a:pt x="0" y="203834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3" name="Google Shape;323;g387718b5c44_0_308"/>
          <p:cNvSpPr/>
          <p:nvPr/>
        </p:nvSpPr>
        <p:spPr>
          <a:xfrm>
            <a:off x="8619729" y="3452257"/>
            <a:ext cx="4872313" cy="3227907"/>
          </a:xfrm>
          <a:custGeom>
            <a:rect b="b" l="l" r="r" t="t"/>
            <a:pathLst>
              <a:path extrusionOk="0" h="3227907" w="4872313">
                <a:moveTo>
                  <a:pt x="0" y="0"/>
                </a:moveTo>
                <a:lnTo>
                  <a:pt x="4872313" y="0"/>
                </a:lnTo>
                <a:lnTo>
                  <a:pt x="4872313" y="3227907"/>
                </a:lnTo>
                <a:lnTo>
                  <a:pt x="0" y="322790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4" name="Google Shape;324;g387718b5c44_0_308"/>
          <p:cNvSpPr/>
          <p:nvPr/>
        </p:nvSpPr>
        <p:spPr>
          <a:xfrm>
            <a:off x="7676339" y="6986014"/>
            <a:ext cx="1203327" cy="1685922"/>
          </a:xfrm>
          <a:custGeom>
            <a:rect b="b" l="l" r="r" t="t"/>
            <a:pathLst>
              <a:path extrusionOk="0" h="1685922" w="1203327">
                <a:moveTo>
                  <a:pt x="0" y="0"/>
                </a:moveTo>
                <a:lnTo>
                  <a:pt x="1203327" y="0"/>
                </a:lnTo>
                <a:lnTo>
                  <a:pt x="1203327" y="1685921"/>
                </a:lnTo>
                <a:lnTo>
                  <a:pt x="0" y="1685921"/>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5" name="Google Shape;325;g387718b5c44_0_308"/>
          <p:cNvSpPr/>
          <p:nvPr/>
        </p:nvSpPr>
        <p:spPr>
          <a:xfrm>
            <a:off x="9297147" y="6885052"/>
            <a:ext cx="1203327" cy="1685922"/>
          </a:xfrm>
          <a:custGeom>
            <a:rect b="b" l="l" r="r" t="t"/>
            <a:pathLst>
              <a:path extrusionOk="0" h="1685922" w="1203327">
                <a:moveTo>
                  <a:pt x="0" y="0"/>
                </a:moveTo>
                <a:lnTo>
                  <a:pt x="1203326" y="0"/>
                </a:lnTo>
                <a:lnTo>
                  <a:pt x="1203326" y="1685922"/>
                </a:lnTo>
                <a:lnTo>
                  <a:pt x="0" y="1685922"/>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6" name="Google Shape;326;g387718b5c44_0_308"/>
          <p:cNvSpPr/>
          <p:nvPr/>
        </p:nvSpPr>
        <p:spPr>
          <a:xfrm>
            <a:off x="3839444" y="7135570"/>
            <a:ext cx="1899738" cy="1386809"/>
          </a:xfrm>
          <a:custGeom>
            <a:rect b="b" l="l" r="r" t="t"/>
            <a:pathLst>
              <a:path extrusionOk="0" h="1386809" w="1899738">
                <a:moveTo>
                  <a:pt x="0" y="0"/>
                </a:moveTo>
                <a:lnTo>
                  <a:pt x="1899738" y="0"/>
                </a:lnTo>
                <a:lnTo>
                  <a:pt x="1899738" y="1386809"/>
                </a:lnTo>
                <a:lnTo>
                  <a:pt x="0" y="138680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7" name="Google Shape;327;g387718b5c44_0_308"/>
          <p:cNvSpPr/>
          <p:nvPr/>
        </p:nvSpPr>
        <p:spPr>
          <a:xfrm>
            <a:off x="13911142" y="3785722"/>
            <a:ext cx="2698026" cy="5904527"/>
          </a:xfrm>
          <a:custGeom>
            <a:rect b="b" l="l" r="r" t="t"/>
            <a:pathLst>
              <a:path extrusionOk="0" h="5904527" w="2698026">
                <a:moveTo>
                  <a:pt x="0" y="0"/>
                </a:moveTo>
                <a:lnTo>
                  <a:pt x="2698026" y="0"/>
                </a:lnTo>
                <a:lnTo>
                  <a:pt x="2698026" y="5904526"/>
                </a:lnTo>
                <a:lnTo>
                  <a:pt x="0" y="5904526"/>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8" name="Google Shape;328;g387718b5c44_0_308"/>
          <p:cNvSpPr txBox="1"/>
          <p:nvPr/>
        </p:nvSpPr>
        <p:spPr>
          <a:xfrm>
            <a:off x="3858438" y="3002811"/>
            <a:ext cx="10571100" cy="3693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Per Group</a:t>
            </a:r>
            <a:endParaRPr/>
          </a:p>
        </p:txBody>
      </p:sp>
      <p:sp>
        <p:nvSpPr>
          <p:cNvPr id="329" name="Google Shape;329;g387718b5c44_0_308"/>
          <p:cNvSpPr txBox="1"/>
          <p:nvPr/>
        </p:nvSpPr>
        <p:spPr>
          <a:xfrm>
            <a:off x="3319799" y="2092856"/>
            <a:ext cx="11648400" cy="1231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6600">
                <a:solidFill>
                  <a:srgbClr val="1A1A1A"/>
                </a:solidFill>
                <a:latin typeface="Arial"/>
                <a:ea typeface="Arial"/>
                <a:cs typeface="Arial"/>
                <a:sym typeface="Arial"/>
              </a:rPr>
              <a:t>Materials</a:t>
            </a:r>
            <a:r>
              <a:rPr lang="en-US" sz="8000">
                <a:solidFill>
                  <a:srgbClr val="1A1A1A"/>
                </a:solidFill>
                <a:latin typeface="Arial"/>
                <a:ea typeface="Arial"/>
                <a:cs typeface="Arial"/>
                <a:sym typeface="Arial"/>
              </a:rPr>
              <a:t>  </a:t>
            </a:r>
            <a:endParaRPr/>
          </a:p>
        </p:txBody>
      </p:sp>
      <p:sp>
        <p:nvSpPr>
          <p:cNvPr id="330" name="Google Shape;330;g387718b5c44_0_308"/>
          <p:cNvSpPr txBox="1"/>
          <p:nvPr/>
        </p:nvSpPr>
        <p:spPr>
          <a:xfrm>
            <a:off x="1420062" y="6255349"/>
            <a:ext cx="3361500" cy="3693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1 balloon</a:t>
            </a:r>
            <a:endParaRPr/>
          </a:p>
        </p:txBody>
      </p:sp>
      <p:sp>
        <p:nvSpPr>
          <p:cNvPr id="331" name="Google Shape;331;g387718b5c44_0_308"/>
          <p:cNvSpPr txBox="1"/>
          <p:nvPr/>
        </p:nvSpPr>
        <p:spPr>
          <a:xfrm>
            <a:off x="5582555" y="5673090"/>
            <a:ext cx="3361500" cy="3693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1 straw</a:t>
            </a:r>
            <a:endParaRPr/>
          </a:p>
        </p:txBody>
      </p:sp>
      <p:sp>
        <p:nvSpPr>
          <p:cNvPr id="332" name="Google Shape;332;g387718b5c44_0_308"/>
          <p:cNvSpPr txBox="1"/>
          <p:nvPr/>
        </p:nvSpPr>
        <p:spPr>
          <a:xfrm>
            <a:off x="3300806" y="8713849"/>
            <a:ext cx="3361500" cy="3693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Tape</a:t>
            </a:r>
            <a:endParaRPr/>
          </a:p>
        </p:txBody>
      </p:sp>
      <p:sp>
        <p:nvSpPr>
          <p:cNvPr id="333" name="Google Shape;333;g387718b5c44_0_308"/>
          <p:cNvSpPr txBox="1"/>
          <p:nvPr/>
        </p:nvSpPr>
        <p:spPr>
          <a:xfrm>
            <a:off x="7463299" y="8504299"/>
            <a:ext cx="3361500" cy="8865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2 chairs to </a:t>
            </a:r>
            <a:endParaRPr/>
          </a:p>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anchor string</a:t>
            </a:r>
            <a:endParaRPr/>
          </a:p>
        </p:txBody>
      </p:sp>
      <p:sp>
        <p:nvSpPr>
          <p:cNvPr id="334" name="Google Shape;334;g387718b5c44_0_308"/>
          <p:cNvSpPr txBox="1"/>
          <p:nvPr/>
        </p:nvSpPr>
        <p:spPr>
          <a:xfrm>
            <a:off x="9744093" y="5673090"/>
            <a:ext cx="3361500" cy="3693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String</a:t>
            </a:r>
            <a:endParaRPr/>
          </a:p>
        </p:txBody>
      </p:sp>
      <p:sp>
        <p:nvSpPr>
          <p:cNvPr id="335" name="Google Shape;335;g387718b5c44_0_308"/>
          <p:cNvSpPr txBox="1"/>
          <p:nvPr/>
        </p:nvSpPr>
        <p:spPr>
          <a:xfrm>
            <a:off x="16171575" y="8316950"/>
            <a:ext cx="1764300" cy="39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https://www.spacecentre.nz/resources/learn/rockets/</a:t>
            </a:r>
            <a:endParaRPr sz="8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1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41" name="Google Shape;341;p14"/>
          <p:cNvGrpSpPr/>
          <p:nvPr/>
        </p:nvGrpSpPr>
        <p:grpSpPr>
          <a:xfrm>
            <a:off x="1023185" y="1831626"/>
            <a:ext cx="16230600" cy="1971853"/>
            <a:chOff x="0" y="-38100"/>
            <a:chExt cx="4274726" cy="519336"/>
          </a:xfrm>
        </p:grpSpPr>
        <p:sp>
          <p:nvSpPr>
            <p:cNvPr id="342" name="Google Shape;342;p14"/>
            <p:cNvSpPr/>
            <p:nvPr/>
          </p:nvSpPr>
          <p:spPr>
            <a:xfrm>
              <a:off x="0" y="0"/>
              <a:ext cx="4274726" cy="481236"/>
            </a:xfrm>
            <a:custGeom>
              <a:rect b="b" l="l" r="r" t="t"/>
              <a:pathLst>
                <a:path extrusionOk="0" h="481236" w="4274726">
                  <a:moveTo>
                    <a:pt x="24327" y="0"/>
                  </a:moveTo>
                  <a:lnTo>
                    <a:pt x="4250399" y="0"/>
                  </a:lnTo>
                  <a:cubicBezTo>
                    <a:pt x="4263834" y="0"/>
                    <a:pt x="4274726" y="10891"/>
                    <a:pt x="4274726" y="24327"/>
                  </a:cubicBezTo>
                  <a:lnTo>
                    <a:pt x="4274726" y="456909"/>
                  </a:lnTo>
                  <a:cubicBezTo>
                    <a:pt x="4274726" y="463361"/>
                    <a:pt x="4272163" y="469549"/>
                    <a:pt x="4267601" y="474111"/>
                  </a:cubicBezTo>
                  <a:cubicBezTo>
                    <a:pt x="4263039" y="478673"/>
                    <a:pt x="4256851" y="481236"/>
                    <a:pt x="4250399" y="481236"/>
                  </a:cubicBezTo>
                  <a:lnTo>
                    <a:pt x="24327" y="481236"/>
                  </a:lnTo>
                  <a:cubicBezTo>
                    <a:pt x="10891" y="481236"/>
                    <a:pt x="0" y="470344"/>
                    <a:pt x="0" y="456909"/>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3" name="Google Shape;343;p14"/>
            <p:cNvSpPr txBox="1"/>
            <p:nvPr/>
          </p:nvSpPr>
          <p:spPr>
            <a:xfrm>
              <a:off x="0" y="-38100"/>
              <a:ext cx="4274726" cy="519336"/>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44" name="Google Shape;344;p14"/>
          <p:cNvGrpSpPr/>
          <p:nvPr/>
        </p:nvGrpSpPr>
        <p:grpSpPr>
          <a:xfrm>
            <a:off x="355483" y="4074984"/>
            <a:ext cx="3043319" cy="4214616"/>
            <a:chOff x="0" y="-38100"/>
            <a:chExt cx="1816235" cy="2515258"/>
          </a:xfrm>
        </p:grpSpPr>
        <p:sp>
          <p:nvSpPr>
            <p:cNvPr id="345" name="Google Shape;345;p14"/>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6" name="Google Shape;346;p14"/>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47" name="Google Shape;347;p14"/>
          <p:cNvGrpSpPr/>
          <p:nvPr/>
        </p:nvGrpSpPr>
        <p:grpSpPr>
          <a:xfrm>
            <a:off x="3991314" y="4074984"/>
            <a:ext cx="3043319" cy="4214616"/>
            <a:chOff x="0" y="-38100"/>
            <a:chExt cx="1816235" cy="2515258"/>
          </a:xfrm>
        </p:grpSpPr>
        <p:sp>
          <p:nvSpPr>
            <p:cNvPr id="348" name="Google Shape;348;p14"/>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9" name="Google Shape;349;p14"/>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0" name="Google Shape;350;p14"/>
          <p:cNvGrpSpPr/>
          <p:nvPr/>
        </p:nvGrpSpPr>
        <p:grpSpPr>
          <a:xfrm>
            <a:off x="7622100" y="4074984"/>
            <a:ext cx="3043319" cy="4214616"/>
            <a:chOff x="0" y="-38100"/>
            <a:chExt cx="1816235" cy="2515258"/>
          </a:xfrm>
        </p:grpSpPr>
        <p:sp>
          <p:nvSpPr>
            <p:cNvPr id="351" name="Google Shape;351;p14"/>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2" name="Google Shape;352;p14"/>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3" name="Google Shape;353;p14"/>
          <p:cNvGrpSpPr/>
          <p:nvPr/>
        </p:nvGrpSpPr>
        <p:grpSpPr>
          <a:xfrm>
            <a:off x="11258412" y="4059570"/>
            <a:ext cx="3043319" cy="4230030"/>
            <a:chOff x="0" y="-38100"/>
            <a:chExt cx="1816235" cy="2524457"/>
          </a:xfrm>
        </p:grpSpPr>
        <p:sp>
          <p:nvSpPr>
            <p:cNvPr id="354" name="Google Shape;354;p14"/>
            <p:cNvSpPr/>
            <p:nvPr/>
          </p:nvSpPr>
          <p:spPr>
            <a:xfrm>
              <a:off x="0" y="0"/>
              <a:ext cx="1816235" cy="2486357"/>
            </a:xfrm>
            <a:custGeom>
              <a:rect b="b" l="l" r="r" t="t"/>
              <a:pathLst>
                <a:path extrusionOk="0" h="2486357" w="1816235">
                  <a:moveTo>
                    <a:pt x="129739" y="0"/>
                  </a:moveTo>
                  <a:lnTo>
                    <a:pt x="1686496" y="0"/>
                  </a:lnTo>
                  <a:cubicBezTo>
                    <a:pt x="1720905" y="0"/>
                    <a:pt x="1753904" y="13669"/>
                    <a:pt x="1778235" y="38000"/>
                  </a:cubicBezTo>
                  <a:cubicBezTo>
                    <a:pt x="1802566" y="62331"/>
                    <a:pt x="1816235" y="95330"/>
                    <a:pt x="1816235" y="129739"/>
                  </a:cubicBezTo>
                  <a:lnTo>
                    <a:pt x="1816235" y="2356618"/>
                  </a:lnTo>
                  <a:cubicBezTo>
                    <a:pt x="1816235" y="2391027"/>
                    <a:pt x="1802566" y="2424026"/>
                    <a:pt x="1778235" y="2448357"/>
                  </a:cubicBezTo>
                  <a:cubicBezTo>
                    <a:pt x="1753904" y="2472688"/>
                    <a:pt x="1720905" y="2486357"/>
                    <a:pt x="1686496" y="2486357"/>
                  </a:cubicBezTo>
                  <a:lnTo>
                    <a:pt x="129739" y="2486357"/>
                  </a:lnTo>
                  <a:cubicBezTo>
                    <a:pt x="58086" y="2486357"/>
                    <a:pt x="0" y="2428271"/>
                    <a:pt x="0" y="2356618"/>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5" name="Google Shape;355;p14"/>
            <p:cNvSpPr txBox="1"/>
            <p:nvPr/>
          </p:nvSpPr>
          <p:spPr>
            <a:xfrm>
              <a:off x="0" y="-38100"/>
              <a:ext cx="1816235" cy="2524457"/>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6" name="Google Shape;356;p14"/>
          <p:cNvGrpSpPr/>
          <p:nvPr/>
        </p:nvGrpSpPr>
        <p:grpSpPr>
          <a:xfrm>
            <a:off x="1193418" y="7923301"/>
            <a:ext cx="1361944" cy="1425785"/>
            <a:chOff x="0" y="-38100"/>
            <a:chExt cx="812800" cy="850900"/>
          </a:xfrm>
        </p:grpSpPr>
        <p:sp>
          <p:nvSpPr>
            <p:cNvPr id="357" name="Google Shape;357;p14"/>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8" name="Google Shape;358;p14"/>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9" name="Google Shape;359;p14"/>
          <p:cNvGrpSpPr/>
          <p:nvPr/>
        </p:nvGrpSpPr>
        <p:grpSpPr>
          <a:xfrm>
            <a:off x="4829250" y="7923301"/>
            <a:ext cx="1361944" cy="1425785"/>
            <a:chOff x="0" y="-38100"/>
            <a:chExt cx="812800" cy="850900"/>
          </a:xfrm>
        </p:grpSpPr>
        <p:sp>
          <p:nvSpPr>
            <p:cNvPr id="360" name="Google Shape;360;p14"/>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1" name="Google Shape;361;p14"/>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62" name="Google Shape;362;p14"/>
          <p:cNvGrpSpPr/>
          <p:nvPr/>
        </p:nvGrpSpPr>
        <p:grpSpPr>
          <a:xfrm>
            <a:off x="8460036" y="7923301"/>
            <a:ext cx="1361944" cy="1425785"/>
            <a:chOff x="0" y="-38100"/>
            <a:chExt cx="812800" cy="850900"/>
          </a:xfrm>
        </p:grpSpPr>
        <p:sp>
          <p:nvSpPr>
            <p:cNvPr id="363" name="Google Shape;363;p14"/>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4" name="Google Shape;364;p14"/>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65" name="Google Shape;365;p14"/>
          <p:cNvGrpSpPr/>
          <p:nvPr/>
        </p:nvGrpSpPr>
        <p:grpSpPr>
          <a:xfrm>
            <a:off x="12090821" y="7923301"/>
            <a:ext cx="1361944" cy="1425785"/>
            <a:chOff x="0" y="-38100"/>
            <a:chExt cx="812800" cy="850900"/>
          </a:xfrm>
        </p:grpSpPr>
        <p:sp>
          <p:nvSpPr>
            <p:cNvPr id="366" name="Google Shape;366;p14"/>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7" name="Google Shape;367;p14"/>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cxnSp>
        <p:nvCxnSpPr>
          <p:cNvPr id="368" name="Google Shape;368;p14"/>
          <p:cNvCxnSpPr/>
          <p:nvPr/>
        </p:nvCxnSpPr>
        <p:spPr>
          <a:xfrm>
            <a:off x="2555362" y="8668114"/>
            <a:ext cx="2273888" cy="0"/>
          </a:xfrm>
          <a:prstGeom prst="straightConnector1">
            <a:avLst/>
          </a:prstGeom>
          <a:noFill/>
          <a:ln cap="flat" cmpd="sng" w="66675">
            <a:solidFill>
              <a:srgbClr val="1A1A1A"/>
            </a:solidFill>
            <a:prstDash val="solid"/>
            <a:round/>
            <a:headEnd len="sm" w="sm" type="none"/>
            <a:tailEnd len="med" w="med" type="triangle"/>
          </a:ln>
        </p:spPr>
      </p:cxnSp>
      <p:cxnSp>
        <p:nvCxnSpPr>
          <p:cNvPr id="369" name="Google Shape;369;p14"/>
          <p:cNvCxnSpPr/>
          <p:nvPr/>
        </p:nvCxnSpPr>
        <p:spPr>
          <a:xfrm>
            <a:off x="6184549" y="8702491"/>
            <a:ext cx="2273888" cy="0"/>
          </a:xfrm>
          <a:prstGeom prst="straightConnector1">
            <a:avLst/>
          </a:prstGeom>
          <a:noFill/>
          <a:ln cap="flat" cmpd="sng" w="66675">
            <a:solidFill>
              <a:srgbClr val="1A1A1A"/>
            </a:solidFill>
            <a:prstDash val="solid"/>
            <a:round/>
            <a:headEnd len="sm" w="sm" type="none"/>
            <a:tailEnd len="med" w="med" type="triangle"/>
          </a:ln>
        </p:spPr>
      </p:cxnSp>
      <p:cxnSp>
        <p:nvCxnSpPr>
          <p:cNvPr id="370" name="Google Shape;370;p14"/>
          <p:cNvCxnSpPr/>
          <p:nvPr/>
        </p:nvCxnSpPr>
        <p:spPr>
          <a:xfrm>
            <a:off x="9816934" y="8702491"/>
            <a:ext cx="2273888" cy="0"/>
          </a:xfrm>
          <a:prstGeom prst="straightConnector1">
            <a:avLst/>
          </a:prstGeom>
          <a:noFill/>
          <a:ln cap="flat" cmpd="sng" w="66675">
            <a:solidFill>
              <a:srgbClr val="1A1A1A"/>
            </a:solidFill>
            <a:prstDash val="solid"/>
            <a:round/>
            <a:headEnd len="sm" w="sm" type="none"/>
            <a:tailEnd len="med" w="med" type="triangle"/>
          </a:ln>
        </p:spPr>
      </p:cxnSp>
      <p:grpSp>
        <p:nvGrpSpPr>
          <p:cNvPr id="371" name="Google Shape;371;p14"/>
          <p:cNvGrpSpPr/>
          <p:nvPr/>
        </p:nvGrpSpPr>
        <p:grpSpPr>
          <a:xfrm>
            <a:off x="14889198" y="4074984"/>
            <a:ext cx="3043319" cy="4278846"/>
            <a:chOff x="0" y="-38100"/>
            <a:chExt cx="1816235" cy="2553590"/>
          </a:xfrm>
        </p:grpSpPr>
        <p:sp>
          <p:nvSpPr>
            <p:cNvPr id="372" name="Google Shape;372;p14"/>
            <p:cNvSpPr/>
            <p:nvPr/>
          </p:nvSpPr>
          <p:spPr>
            <a:xfrm>
              <a:off x="0" y="0"/>
              <a:ext cx="1816235" cy="2515490"/>
            </a:xfrm>
            <a:custGeom>
              <a:rect b="b" l="l" r="r" t="t"/>
              <a:pathLst>
                <a:path extrusionOk="0" h="2515490" w="1816235">
                  <a:moveTo>
                    <a:pt x="129739" y="0"/>
                  </a:moveTo>
                  <a:lnTo>
                    <a:pt x="1686496" y="0"/>
                  </a:lnTo>
                  <a:cubicBezTo>
                    <a:pt x="1720905" y="0"/>
                    <a:pt x="1753904" y="13669"/>
                    <a:pt x="1778235" y="38000"/>
                  </a:cubicBezTo>
                  <a:cubicBezTo>
                    <a:pt x="1802566" y="62331"/>
                    <a:pt x="1816235" y="95330"/>
                    <a:pt x="1816235" y="129739"/>
                  </a:cubicBezTo>
                  <a:lnTo>
                    <a:pt x="1816235" y="2385751"/>
                  </a:lnTo>
                  <a:cubicBezTo>
                    <a:pt x="1816235" y="2457404"/>
                    <a:pt x="1758149" y="2515490"/>
                    <a:pt x="1686496" y="2515490"/>
                  </a:cubicBezTo>
                  <a:lnTo>
                    <a:pt x="129739" y="2515490"/>
                  </a:lnTo>
                  <a:cubicBezTo>
                    <a:pt x="95330" y="2515490"/>
                    <a:pt x="62331" y="2501821"/>
                    <a:pt x="38000" y="2477490"/>
                  </a:cubicBezTo>
                  <a:cubicBezTo>
                    <a:pt x="13669" y="2453159"/>
                    <a:pt x="0" y="2420160"/>
                    <a:pt x="0" y="2385751"/>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3" name="Google Shape;373;p14"/>
            <p:cNvSpPr txBox="1"/>
            <p:nvPr/>
          </p:nvSpPr>
          <p:spPr>
            <a:xfrm>
              <a:off x="0" y="-38100"/>
              <a:ext cx="1816235" cy="255359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74" name="Google Shape;374;p14"/>
          <p:cNvGrpSpPr/>
          <p:nvPr/>
        </p:nvGrpSpPr>
        <p:grpSpPr>
          <a:xfrm>
            <a:off x="15721607" y="7938716"/>
            <a:ext cx="1361944" cy="1425785"/>
            <a:chOff x="0" y="-38100"/>
            <a:chExt cx="812800" cy="850900"/>
          </a:xfrm>
        </p:grpSpPr>
        <p:sp>
          <p:nvSpPr>
            <p:cNvPr id="375" name="Google Shape;375;p14"/>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6" name="Google Shape;376;p14"/>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cxnSp>
        <p:nvCxnSpPr>
          <p:cNvPr id="377" name="Google Shape;377;p14"/>
          <p:cNvCxnSpPr/>
          <p:nvPr/>
        </p:nvCxnSpPr>
        <p:spPr>
          <a:xfrm>
            <a:off x="13455769" y="8702491"/>
            <a:ext cx="2273888" cy="0"/>
          </a:xfrm>
          <a:prstGeom prst="straightConnector1">
            <a:avLst/>
          </a:prstGeom>
          <a:noFill/>
          <a:ln cap="flat" cmpd="sng" w="66675">
            <a:solidFill>
              <a:srgbClr val="1A1A1A"/>
            </a:solidFill>
            <a:prstDash val="solid"/>
            <a:round/>
            <a:headEnd len="sm" w="sm" type="none"/>
            <a:tailEnd len="med" w="med" type="triangle"/>
          </a:ln>
        </p:spPr>
      </p:cxnSp>
      <p:sp>
        <p:nvSpPr>
          <p:cNvPr id="378" name="Google Shape;378;p14"/>
          <p:cNvSpPr/>
          <p:nvPr/>
        </p:nvSpPr>
        <p:spPr>
          <a:xfrm>
            <a:off x="12309367" y="8216821"/>
            <a:ext cx="924852" cy="964643"/>
          </a:xfrm>
          <a:custGeom>
            <a:rect b="b" l="l" r="r" t="t"/>
            <a:pathLst>
              <a:path extrusionOk="0" h="964643" w="924852">
                <a:moveTo>
                  <a:pt x="0" y="0"/>
                </a:moveTo>
                <a:lnTo>
                  <a:pt x="924852" y="0"/>
                </a:lnTo>
                <a:lnTo>
                  <a:pt x="924852" y="964643"/>
                </a:lnTo>
                <a:lnTo>
                  <a:pt x="0" y="9646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9" name="Google Shape;379;p14"/>
          <p:cNvSpPr/>
          <p:nvPr/>
        </p:nvSpPr>
        <p:spPr>
          <a:xfrm>
            <a:off x="1328468" y="8137606"/>
            <a:ext cx="1091845" cy="1091845"/>
          </a:xfrm>
          <a:custGeom>
            <a:rect b="b" l="l" r="r" t="t"/>
            <a:pathLst>
              <a:path extrusionOk="0" h="1091845" w="1091845">
                <a:moveTo>
                  <a:pt x="0" y="0"/>
                </a:moveTo>
                <a:lnTo>
                  <a:pt x="1091845" y="0"/>
                </a:lnTo>
                <a:lnTo>
                  <a:pt x="1091845" y="1091845"/>
                </a:lnTo>
                <a:lnTo>
                  <a:pt x="0" y="109184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0" name="Google Shape;380;p14"/>
          <p:cNvSpPr/>
          <p:nvPr/>
        </p:nvSpPr>
        <p:spPr>
          <a:xfrm>
            <a:off x="4962600" y="8149617"/>
            <a:ext cx="1105747" cy="1105747"/>
          </a:xfrm>
          <a:custGeom>
            <a:rect b="b" l="l" r="r" t="t"/>
            <a:pathLst>
              <a:path extrusionOk="0" h="1105747" w="1105747">
                <a:moveTo>
                  <a:pt x="0" y="0"/>
                </a:moveTo>
                <a:lnTo>
                  <a:pt x="1105747" y="0"/>
                </a:lnTo>
                <a:lnTo>
                  <a:pt x="1105747" y="1105747"/>
                </a:lnTo>
                <a:lnTo>
                  <a:pt x="0" y="110574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1" name="Google Shape;381;p14"/>
          <p:cNvSpPr/>
          <p:nvPr/>
        </p:nvSpPr>
        <p:spPr>
          <a:xfrm>
            <a:off x="8655873" y="8128197"/>
            <a:ext cx="981299" cy="1079834"/>
          </a:xfrm>
          <a:custGeom>
            <a:rect b="b" l="l" r="r" t="t"/>
            <a:pathLst>
              <a:path extrusionOk="0" h="1079834" w="981299">
                <a:moveTo>
                  <a:pt x="0" y="0"/>
                </a:moveTo>
                <a:lnTo>
                  <a:pt x="981299" y="0"/>
                </a:lnTo>
                <a:lnTo>
                  <a:pt x="981299" y="1079834"/>
                </a:lnTo>
                <a:lnTo>
                  <a:pt x="0" y="1079834"/>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2" name="Google Shape;382;p14"/>
          <p:cNvSpPr/>
          <p:nvPr/>
        </p:nvSpPr>
        <p:spPr>
          <a:xfrm>
            <a:off x="15910631" y="8195505"/>
            <a:ext cx="1059859" cy="1059859"/>
          </a:xfrm>
          <a:custGeom>
            <a:rect b="b" l="l" r="r" t="t"/>
            <a:pathLst>
              <a:path extrusionOk="0" h="1059859" w="1059859">
                <a:moveTo>
                  <a:pt x="0" y="0"/>
                </a:moveTo>
                <a:lnTo>
                  <a:pt x="1059860" y="0"/>
                </a:lnTo>
                <a:lnTo>
                  <a:pt x="1059860" y="1059859"/>
                </a:lnTo>
                <a:lnTo>
                  <a:pt x="0" y="105985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3" name="Google Shape;383;p14"/>
          <p:cNvSpPr txBox="1"/>
          <p:nvPr/>
        </p:nvSpPr>
        <p:spPr>
          <a:xfrm>
            <a:off x="355475" y="4841724"/>
            <a:ext cx="3045300" cy="3168600"/>
          </a:xfrm>
          <a:prstGeom prst="rect">
            <a:avLst/>
          </a:prstGeom>
          <a:noFill/>
          <a:ln>
            <a:noFill/>
          </a:ln>
        </p:spPr>
        <p:txBody>
          <a:bodyPr anchorCtr="0" anchor="t" bIns="0" lIns="0" spcFirstLastPara="1" rIns="0" wrap="square" tIns="0">
            <a:spAutoFit/>
          </a:bodyPr>
          <a:lstStyle/>
          <a:p>
            <a:pPr indent="-233760" lvl="1" marL="467520" marR="0" rtl="0" algn="l">
              <a:lnSpc>
                <a:spcPct val="108250"/>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Thread the straw onto the string.</a:t>
            </a:r>
            <a:endParaRPr/>
          </a:p>
          <a:p>
            <a:pPr indent="-233760" lvl="1" marL="467520" marR="0" rtl="0" algn="l">
              <a:lnSpc>
                <a:spcPct val="108250"/>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Tape the balloon to the straw </a:t>
            </a:r>
            <a:endParaRPr/>
          </a:p>
          <a:p>
            <a:pPr indent="-233760" lvl="1" marL="467520" marR="0" rtl="0" algn="l">
              <a:lnSpc>
                <a:spcPct val="108250"/>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Inflate the balloon (don’t tie it), hold it shut and get ready</a:t>
            </a:r>
            <a:r>
              <a:rPr b="0" i="0" lang="en-US" sz="2165" u="none" cap="none" strike="noStrike">
                <a:solidFill>
                  <a:srgbClr val="1A1A1A"/>
                </a:solidFill>
                <a:latin typeface="Arial"/>
                <a:ea typeface="Arial"/>
                <a:cs typeface="Arial"/>
                <a:sym typeface="Arial"/>
              </a:rPr>
              <a:t>. </a:t>
            </a:r>
            <a:endParaRPr/>
          </a:p>
        </p:txBody>
      </p:sp>
      <p:sp>
        <p:nvSpPr>
          <p:cNvPr id="384" name="Google Shape;384;p14"/>
          <p:cNvSpPr txBox="1"/>
          <p:nvPr/>
        </p:nvSpPr>
        <p:spPr>
          <a:xfrm>
            <a:off x="538806" y="4205595"/>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Build</a:t>
            </a:r>
            <a:endParaRPr/>
          </a:p>
        </p:txBody>
      </p:sp>
      <p:sp>
        <p:nvSpPr>
          <p:cNvPr id="385" name="Google Shape;385;p14"/>
          <p:cNvSpPr txBox="1"/>
          <p:nvPr/>
        </p:nvSpPr>
        <p:spPr>
          <a:xfrm>
            <a:off x="3314284" y="2355740"/>
            <a:ext cx="11648401" cy="962123"/>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000000"/>
                </a:solidFill>
                <a:latin typeface="Arial"/>
                <a:ea typeface="Arial"/>
                <a:cs typeface="Arial"/>
                <a:sym typeface="Arial"/>
              </a:rPr>
              <a:t>Experiment Steps</a:t>
            </a:r>
            <a:endParaRPr/>
          </a:p>
        </p:txBody>
      </p:sp>
      <p:sp>
        <p:nvSpPr>
          <p:cNvPr id="386" name="Google Shape;386;p14"/>
          <p:cNvSpPr txBox="1"/>
          <p:nvPr/>
        </p:nvSpPr>
        <p:spPr>
          <a:xfrm>
            <a:off x="4367465" y="5357072"/>
            <a:ext cx="2270497"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Let go of the balloon and watch the racer fly forward. </a:t>
            </a:r>
            <a:endParaRPr/>
          </a:p>
        </p:txBody>
      </p:sp>
      <p:sp>
        <p:nvSpPr>
          <p:cNvPr id="387" name="Google Shape;387;p14"/>
          <p:cNvSpPr txBox="1"/>
          <p:nvPr/>
        </p:nvSpPr>
        <p:spPr>
          <a:xfrm>
            <a:off x="4164377" y="4270790"/>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Test Run</a:t>
            </a:r>
            <a:endParaRPr/>
          </a:p>
        </p:txBody>
      </p:sp>
      <p:sp>
        <p:nvSpPr>
          <p:cNvPr id="388" name="Google Shape;388;p14"/>
          <p:cNvSpPr txBox="1"/>
          <p:nvPr/>
        </p:nvSpPr>
        <p:spPr>
          <a:xfrm>
            <a:off x="8008511" y="5863606"/>
            <a:ext cx="2270497" cy="666750"/>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Make observations</a:t>
            </a:r>
            <a:endParaRPr/>
          </a:p>
        </p:txBody>
      </p:sp>
      <p:sp>
        <p:nvSpPr>
          <p:cNvPr id="389" name="Google Shape;389;p14"/>
          <p:cNvSpPr txBox="1"/>
          <p:nvPr/>
        </p:nvSpPr>
        <p:spPr>
          <a:xfrm>
            <a:off x="7805423" y="4205595"/>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Evaluate</a:t>
            </a:r>
            <a:endParaRPr/>
          </a:p>
        </p:txBody>
      </p:sp>
      <p:sp>
        <p:nvSpPr>
          <p:cNvPr id="390" name="Google Shape;390;p14"/>
          <p:cNvSpPr txBox="1"/>
          <p:nvPr/>
        </p:nvSpPr>
        <p:spPr>
          <a:xfrm>
            <a:off x="11646494" y="5539756"/>
            <a:ext cx="2270497"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Complete 2-3 runs, adjust your design or launch method.</a:t>
            </a:r>
            <a:endParaRPr/>
          </a:p>
        </p:txBody>
      </p:sp>
      <p:sp>
        <p:nvSpPr>
          <p:cNvPr id="391" name="Google Shape;391;p14"/>
          <p:cNvSpPr txBox="1"/>
          <p:nvPr/>
        </p:nvSpPr>
        <p:spPr>
          <a:xfrm>
            <a:off x="11427419" y="4205595"/>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Modify</a:t>
            </a:r>
            <a:endParaRPr/>
          </a:p>
        </p:txBody>
      </p:sp>
      <p:sp>
        <p:nvSpPr>
          <p:cNvPr id="392" name="Google Shape;392;p14"/>
          <p:cNvSpPr txBox="1"/>
          <p:nvPr/>
        </p:nvSpPr>
        <p:spPr>
          <a:xfrm>
            <a:off x="14889198" y="5579578"/>
            <a:ext cx="2856993"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After 2-3 attempts, each team does a final run for the class.</a:t>
            </a:r>
            <a:endParaRPr/>
          </a:p>
        </p:txBody>
      </p:sp>
      <p:sp>
        <p:nvSpPr>
          <p:cNvPr id="393" name="Google Shape;393;p14"/>
          <p:cNvSpPr txBox="1"/>
          <p:nvPr/>
        </p:nvSpPr>
        <p:spPr>
          <a:xfrm>
            <a:off x="15102224" y="4353733"/>
            <a:ext cx="2676673" cy="487313"/>
          </a:xfrm>
          <a:prstGeom prst="rect">
            <a:avLst/>
          </a:prstGeom>
          <a:noFill/>
          <a:ln>
            <a:noFill/>
          </a:ln>
        </p:spPr>
        <p:txBody>
          <a:bodyPr anchorCtr="0" anchor="t" bIns="0" lIns="0" spcFirstLastPara="1" rIns="0" wrap="square" tIns="0">
            <a:spAutoFit/>
          </a:bodyPr>
          <a:lstStyle/>
          <a:p>
            <a:pPr indent="0" lvl="0" marL="0" marR="0" rtl="0" algn="ctr">
              <a:lnSpc>
                <a:spcPct val="93775"/>
              </a:lnSpc>
              <a:spcBef>
                <a:spcPts val="0"/>
              </a:spcBef>
              <a:spcAft>
                <a:spcPts val="0"/>
              </a:spcAft>
              <a:buNone/>
            </a:pPr>
            <a:r>
              <a:rPr lang="en-US" sz="4000">
                <a:solidFill>
                  <a:srgbClr val="EC4F29"/>
                </a:solidFill>
                <a:latin typeface="Arial"/>
                <a:ea typeface="Arial"/>
                <a:cs typeface="Arial"/>
                <a:sym typeface="Arial"/>
              </a:rPr>
              <a:t>Final Run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1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9" name="Google Shape;399;p15"/>
          <p:cNvSpPr txBox="1"/>
          <p:nvPr/>
        </p:nvSpPr>
        <p:spPr>
          <a:xfrm>
            <a:off x="391503" y="3406546"/>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Trackside Theory 121</a:t>
            </a:r>
            <a:endParaRPr/>
          </a:p>
        </p:txBody>
      </p:sp>
      <p:sp>
        <p:nvSpPr>
          <p:cNvPr id="400" name="Google Shape;400;p15"/>
          <p:cNvSpPr txBox="1"/>
          <p:nvPr/>
        </p:nvSpPr>
        <p:spPr>
          <a:xfrm>
            <a:off x="1028700" y="576793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Engineering Principles in Action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1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6" name="Google Shape;406;p16"/>
          <p:cNvSpPr txBox="1"/>
          <p:nvPr/>
        </p:nvSpPr>
        <p:spPr>
          <a:xfrm>
            <a:off x="2844799" y="2628323"/>
            <a:ext cx="12925202" cy="1433406"/>
          </a:xfrm>
          <a:prstGeom prst="rect">
            <a:avLst/>
          </a:prstGeom>
          <a:noFill/>
          <a:ln>
            <a:noFill/>
          </a:ln>
        </p:spPr>
        <p:txBody>
          <a:bodyPr anchorCtr="0" anchor="t" bIns="0" lIns="0" spcFirstLastPara="1" rIns="0" wrap="square" tIns="0">
            <a:spAutoFit/>
          </a:bodyPr>
          <a:lstStyle/>
          <a:p>
            <a:pPr indent="0" lvl="0" marL="0" marR="0" rtl="0" algn="ctr">
              <a:lnSpc>
                <a:spcPct val="195969"/>
              </a:lnSpc>
              <a:spcBef>
                <a:spcPts val="0"/>
              </a:spcBef>
              <a:spcAft>
                <a:spcPts val="0"/>
              </a:spcAft>
              <a:buNone/>
            </a:pPr>
            <a:r>
              <a:rPr lang="en-US" sz="6600">
                <a:solidFill>
                  <a:srgbClr val="EC4F29"/>
                </a:solidFill>
                <a:latin typeface="Arial"/>
                <a:ea typeface="Arial"/>
                <a:cs typeface="Arial"/>
                <a:sym typeface="Arial"/>
              </a:rPr>
              <a:t>Let’s Reflect...</a:t>
            </a:r>
            <a:endParaRPr/>
          </a:p>
        </p:txBody>
      </p:sp>
      <p:sp>
        <p:nvSpPr>
          <p:cNvPr id="407" name="Google Shape;407;p16"/>
          <p:cNvSpPr txBox="1"/>
          <p:nvPr/>
        </p:nvSpPr>
        <p:spPr>
          <a:xfrm>
            <a:off x="1182262" y="3638170"/>
            <a:ext cx="15923476" cy="4891815"/>
          </a:xfrm>
          <a:prstGeom prst="rect">
            <a:avLst/>
          </a:prstGeom>
          <a:noFill/>
          <a:ln>
            <a:noFill/>
          </a:ln>
        </p:spPr>
        <p:txBody>
          <a:bodyPr anchorCtr="0" anchor="t" bIns="0" lIns="0" spcFirstLastPara="1" rIns="0" wrap="square" tIns="0">
            <a:spAutoFit/>
          </a:bodyPr>
          <a:lstStyle/>
          <a:p>
            <a:pPr indent="0" lvl="0" marL="0" marR="0" rtl="0" algn="l">
              <a:lnSpc>
                <a:spcPct val="184700"/>
              </a:lnSpc>
              <a:spcBef>
                <a:spcPts val="0"/>
              </a:spcBef>
              <a:spcAft>
                <a:spcPts val="0"/>
              </a:spcAft>
              <a:buNone/>
            </a:pPr>
            <a:r>
              <a:t/>
            </a:r>
            <a:endParaRPr sz="4000">
              <a:solidFill>
                <a:schemeClr val="dk1"/>
              </a:solidFill>
              <a:latin typeface="Arial"/>
              <a:ea typeface="Arial"/>
              <a:cs typeface="Arial"/>
              <a:sym typeface="Arial"/>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was the action?</a:t>
            </a:r>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was the reaction?</a:t>
            </a:r>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How is this like a train using its wheels to push on the track?</a:t>
            </a:r>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If a sensor tells the train to stop, what is the reaction?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1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3" name="Google Shape;413;p17"/>
          <p:cNvSpPr txBox="1"/>
          <p:nvPr/>
        </p:nvSpPr>
        <p:spPr>
          <a:xfrm>
            <a:off x="391503" y="33218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Signals and Systems 131</a:t>
            </a:r>
            <a:endParaRPr/>
          </a:p>
        </p:txBody>
      </p:sp>
      <p:sp>
        <p:nvSpPr>
          <p:cNvPr id="414" name="Google Shape;414;p17"/>
          <p:cNvSpPr txBox="1"/>
          <p:nvPr/>
        </p:nvSpPr>
        <p:spPr>
          <a:xfrm>
            <a:off x="1028700" y="62103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Robotics and Code Lab</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1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20" name="Google Shape;420;p18"/>
          <p:cNvPicPr preferRelativeResize="0"/>
          <p:nvPr/>
        </p:nvPicPr>
        <p:blipFill rotWithShape="1">
          <a:blip r:embed="rId4">
            <a:alphaModFix/>
          </a:blip>
          <a:srcRect b="0" l="0" r="0" t="0"/>
          <a:stretch/>
        </p:blipFill>
        <p:spPr>
          <a:xfrm>
            <a:off x="11430000" y="1485900"/>
            <a:ext cx="4629150" cy="8229600"/>
          </a:xfrm>
          <a:prstGeom prst="rect">
            <a:avLst/>
          </a:prstGeom>
          <a:noFill/>
          <a:ln>
            <a:noFill/>
          </a:ln>
        </p:spPr>
      </p:pic>
      <p:sp>
        <p:nvSpPr>
          <p:cNvPr id="421" name="Google Shape;421;p18"/>
          <p:cNvSpPr txBox="1"/>
          <p:nvPr/>
        </p:nvSpPr>
        <p:spPr>
          <a:xfrm>
            <a:off x="1524000" y="3443407"/>
            <a:ext cx="8042009" cy="1808508"/>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Spike Prime Forklift</a:t>
            </a:r>
            <a:endParaRPr/>
          </a:p>
        </p:txBody>
      </p:sp>
      <p:sp>
        <p:nvSpPr>
          <p:cNvPr id="422" name="Google Shape;422;p18"/>
          <p:cNvSpPr txBox="1"/>
          <p:nvPr/>
        </p:nvSpPr>
        <p:spPr>
          <a:xfrm>
            <a:off x="-2819400" y="5939339"/>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Robotics and Code Lab</a:t>
            </a:r>
            <a:endParaRPr/>
          </a:p>
        </p:txBody>
      </p:sp>
      <p:sp>
        <p:nvSpPr>
          <p:cNvPr id="423" name="Google Shape;423;p18"/>
          <p:cNvSpPr txBox="1"/>
          <p:nvPr/>
        </p:nvSpPr>
        <p:spPr>
          <a:xfrm>
            <a:off x="763275" y="9247075"/>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rPr>
              <a:t>Photo Credits: UTRGV Railway Camp</a:t>
            </a:r>
            <a:endParaRPr sz="1800">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1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9" name="Google Shape;429;p19"/>
          <p:cNvSpPr txBox="1"/>
          <p:nvPr/>
        </p:nvSpPr>
        <p:spPr>
          <a:xfrm>
            <a:off x="391503" y="3669458"/>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Innovation Depot 141</a:t>
            </a:r>
            <a:endParaRPr/>
          </a:p>
        </p:txBody>
      </p:sp>
      <p:sp>
        <p:nvSpPr>
          <p:cNvPr id="430" name="Google Shape;430;p19"/>
          <p:cNvSpPr txBox="1"/>
          <p:nvPr/>
        </p:nvSpPr>
        <p:spPr>
          <a:xfrm>
            <a:off x="1028700" y="59817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 Engineering Design Challenge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98" name="Google Shape;98;p2"/>
          <p:cNvGrpSpPr/>
          <p:nvPr/>
        </p:nvGrpSpPr>
        <p:grpSpPr>
          <a:xfrm>
            <a:off x="474871" y="1742060"/>
            <a:ext cx="16931074" cy="7516240"/>
            <a:chOff x="0" y="-201206"/>
            <a:chExt cx="22574766" cy="10021654"/>
          </a:xfrm>
        </p:grpSpPr>
        <p:grpSp>
          <p:nvGrpSpPr>
            <p:cNvPr id="99" name="Google Shape;99;p2"/>
            <p:cNvGrpSpPr/>
            <p:nvPr/>
          </p:nvGrpSpPr>
          <p:grpSpPr>
            <a:xfrm>
              <a:off x="0" y="-201206"/>
              <a:ext cx="22574763" cy="3950415"/>
              <a:chOff x="0" y="-38100"/>
              <a:chExt cx="4274726" cy="748045"/>
            </a:xfrm>
          </p:grpSpPr>
          <p:sp>
            <p:nvSpPr>
              <p:cNvPr id="100" name="Google Shape;100;p2"/>
              <p:cNvSpPr/>
              <p:nvPr/>
            </p:nvSpPr>
            <p:spPr>
              <a:xfrm>
                <a:off x="0" y="0"/>
                <a:ext cx="4274726" cy="709945"/>
              </a:xfrm>
              <a:custGeom>
                <a:rect b="b" l="l" r="r" t="t"/>
                <a:pathLst>
                  <a:path extrusionOk="0" h="709945" w="4274726">
                    <a:moveTo>
                      <a:pt x="24327" y="0"/>
                    </a:moveTo>
                    <a:lnTo>
                      <a:pt x="4250399" y="0"/>
                    </a:lnTo>
                    <a:cubicBezTo>
                      <a:pt x="4263834" y="0"/>
                      <a:pt x="4274726" y="10891"/>
                      <a:pt x="4274726" y="24327"/>
                    </a:cubicBezTo>
                    <a:lnTo>
                      <a:pt x="4274726" y="685618"/>
                    </a:lnTo>
                    <a:cubicBezTo>
                      <a:pt x="4274726" y="692070"/>
                      <a:pt x="4272163" y="698258"/>
                      <a:pt x="4267601" y="702820"/>
                    </a:cubicBezTo>
                    <a:cubicBezTo>
                      <a:pt x="4263039" y="707382"/>
                      <a:pt x="4256851" y="709945"/>
                      <a:pt x="4250399" y="709945"/>
                    </a:cubicBezTo>
                    <a:lnTo>
                      <a:pt x="24327" y="709945"/>
                    </a:lnTo>
                    <a:cubicBezTo>
                      <a:pt x="10891" y="709945"/>
                      <a:pt x="0" y="699054"/>
                      <a:pt x="0" y="685618"/>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 name="Google Shape;101;p2"/>
              <p:cNvSpPr txBox="1"/>
              <p:nvPr/>
            </p:nvSpPr>
            <p:spPr>
              <a:xfrm>
                <a:off x="0" y="-38100"/>
                <a:ext cx="4274726" cy="748045"/>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2" name="Google Shape;102;p2"/>
            <p:cNvGrpSpPr/>
            <p:nvPr/>
          </p:nvGrpSpPr>
          <p:grpSpPr>
            <a:xfrm>
              <a:off x="0" y="3998856"/>
              <a:ext cx="5231769" cy="5821592"/>
              <a:chOff x="0" y="-38100"/>
              <a:chExt cx="2025441" cy="2253788"/>
            </a:xfrm>
          </p:grpSpPr>
          <p:sp>
            <p:nvSpPr>
              <p:cNvPr id="103" name="Google Shape;103;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 name="Google Shape;104;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5" name="Google Shape;105;p2"/>
            <p:cNvGrpSpPr/>
            <p:nvPr/>
          </p:nvGrpSpPr>
          <p:grpSpPr>
            <a:xfrm>
              <a:off x="5780999" y="3998856"/>
              <a:ext cx="5231769" cy="5821592"/>
              <a:chOff x="0" y="-38100"/>
              <a:chExt cx="2025441" cy="2253788"/>
            </a:xfrm>
          </p:grpSpPr>
          <p:sp>
            <p:nvSpPr>
              <p:cNvPr id="106" name="Google Shape;106;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 name="Google Shape;107;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8" name="Google Shape;108;p2"/>
            <p:cNvGrpSpPr/>
            <p:nvPr/>
          </p:nvGrpSpPr>
          <p:grpSpPr>
            <a:xfrm>
              <a:off x="11561998" y="3998856"/>
              <a:ext cx="5231769" cy="5821592"/>
              <a:chOff x="0" y="-38100"/>
              <a:chExt cx="2025441" cy="2253788"/>
            </a:xfrm>
          </p:grpSpPr>
          <p:sp>
            <p:nvSpPr>
              <p:cNvPr id="109" name="Google Shape;109;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 name="Google Shape;110;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11" name="Google Shape;111;p2"/>
            <p:cNvGrpSpPr/>
            <p:nvPr/>
          </p:nvGrpSpPr>
          <p:grpSpPr>
            <a:xfrm>
              <a:off x="17342997" y="3998856"/>
              <a:ext cx="5231769" cy="5821592"/>
              <a:chOff x="0" y="-38100"/>
              <a:chExt cx="2025441" cy="2253788"/>
            </a:xfrm>
          </p:grpSpPr>
          <p:sp>
            <p:nvSpPr>
              <p:cNvPr id="112" name="Google Shape;112;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 name="Google Shape;113;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14" name="Google Shape;114;p2"/>
            <p:cNvSpPr/>
            <p:nvPr/>
          </p:nvSpPr>
          <p:spPr>
            <a:xfrm>
              <a:off x="1554174" y="4585402"/>
              <a:ext cx="2123417" cy="1961507"/>
            </a:xfrm>
            <a:custGeom>
              <a:rect b="b" l="l" r="r" t="t"/>
              <a:pathLst>
                <a:path extrusionOk="0" h="1961507" w="2123417">
                  <a:moveTo>
                    <a:pt x="0" y="0"/>
                  </a:moveTo>
                  <a:lnTo>
                    <a:pt x="2123418" y="0"/>
                  </a:lnTo>
                  <a:lnTo>
                    <a:pt x="2123418" y="1961507"/>
                  </a:lnTo>
                  <a:lnTo>
                    <a:pt x="0" y="196150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 name="Google Shape;115;p2"/>
            <p:cNvSpPr/>
            <p:nvPr/>
          </p:nvSpPr>
          <p:spPr>
            <a:xfrm>
              <a:off x="6944415" y="4292391"/>
              <a:ext cx="2438840" cy="2438840"/>
            </a:xfrm>
            <a:custGeom>
              <a:rect b="b" l="l" r="r" t="t"/>
              <a:pathLst>
                <a:path extrusionOk="0" h="2438840" w="2438840">
                  <a:moveTo>
                    <a:pt x="0" y="0"/>
                  </a:moveTo>
                  <a:lnTo>
                    <a:pt x="2438840" y="0"/>
                  </a:lnTo>
                  <a:lnTo>
                    <a:pt x="2438840" y="2438840"/>
                  </a:lnTo>
                  <a:lnTo>
                    <a:pt x="0" y="243884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16" name="Google Shape;116;p2"/>
            <p:cNvGrpSpPr/>
            <p:nvPr/>
          </p:nvGrpSpPr>
          <p:grpSpPr>
            <a:xfrm>
              <a:off x="13119213" y="4249175"/>
              <a:ext cx="1860434" cy="3543033"/>
              <a:chOff x="0" y="0"/>
              <a:chExt cx="8636000" cy="16446500"/>
            </a:xfrm>
          </p:grpSpPr>
          <p:sp>
            <p:nvSpPr>
              <p:cNvPr id="117" name="Google Shape;117;p2"/>
              <p:cNvSpPr/>
              <p:nvPr/>
            </p:nvSpPr>
            <p:spPr>
              <a:xfrm>
                <a:off x="410210" y="2449830"/>
                <a:ext cx="7754620" cy="9692640"/>
              </a:xfrm>
              <a:custGeom>
                <a:rect b="b" l="l" r="r" t="t"/>
                <a:pathLst>
                  <a:path extrusionOk="0" h="9692640" w="7754620">
                    <a:moveTo>
                      <a:pt x="0" y="0"/>
                    </a:moveTo>
                    <a:lnTo>
                      <a:pt x="7754620" y="0"/>
                    </a:lnTo>
                    <a:lnTo>
                      <a:pt x="7754620" y="9692640"/>
                    </a:lnTo>
                    <a:lnTo>
                      <a:pt x="0" y="9692640"/>
                    </a:lnTo>
                    <a:close/>
                  </a:path>
                </a:pathLst>
              </a:custGeom>
              <a:blipFill rotWithShape="1">
                <a:blip r:embed="rId6">
                  <a:alphaModFix/>
                </a:blip>
                <a:stretch>
                  <a:fillRect b="0" l="-18539" r="-5487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8" name="Google Shape;118;p2"/>
              <p:cNvSpPr/>
              <p:nvPr/>
            </p:nvSpPr>
            <p:spPr>
              <a:xfrm>
                <a:off x="0" y="0"/>
                <a:ext cx="8636000" cy="16446500"/>
              </a:xfrm>
              <a:custGeom>
                <a:rect b="b" l="l" r="r" t="t"/>
                <a:pathLst>
                  <a:path extrusionOk="0" h="16446500" w="8636000">
                    <a:moveTo>
                      <a:pt x="0" y="0"/>
                    </a:moveTo>
                    <a:lnTo>
                      <a:pt x="8636000" y="0"/>
                    </a:lnTo>
                    <a:lnTo>
                      <a:pt x="8636000" y="16446500"/>
                    </a:lnTo>
                    <a:lnTo>
                      <a:pt x="0" y="16446500"/>
                    </a:lnTo>
                    <a:close/>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19" name="Google Shape;119;p2"/>
            <p:cNvSpPr/>
            <p:nvPr/>
          </p:nvSpPr>
          <p:spPr>
            <a:xfrm>
              <a:off x="18335193" y="4497007"/>
              <a:ext cx="3247374" cy="2029609"/>
            </a:xfrm>
            <a:custGeom>
              <a:rect b="b" l="l" r="r" t="t"/>
              <a:pathLst>
                <a:path extrusionOk="0" h="2029609" w="3247374">
                  <a:moveTo>
                    <a:pt x="0" y="0"/>
                  </a:moveTo>
                  <a:lnTo>
                    <a:pt x="3247374" y="0"/>
                  </a:lnTo>
                  <a:lnTo>
                    <a:pt x="3247374" y="2029609"/>
                  </a:lnTo>
                  <a:lnTo>
                    <a:pt x="0" y="2029609"/>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0" name="Google Shape;120;p2"/>
            <p:cNvSpPr txBox="1"/>
            <p:nvPr/>
          </p:nvSpPr>
          <p:spPr>
            <a:xfrm>
              <a:off x="5529584" y="1852637"/>
              <a:ext cx="12058508" cy="1175707"/>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Safety and respect is our priority, please adhere to the following rules so that we can have a fun and engaging experience.</a:t>
              </a:r>
              <a:endParaRPr/>
            </a:p>
          </p:txBody>
        </p:sp>
        <p:sp>
          <p:nvSpPr>
            <p:cNvPr id="121" name="Google Shape;121;p2"/>
            <p:cNvSpPr txBox="1"/>
            <p:nvPr/>
          </p:nvSpPr>
          <p:spPr>
            <a:xfrm>
              <a:off x="3186637" y="416996"/>
              <a:ext cx="16201490" cy="1321303"/>
            </a:xfrm>
            <a:prstGeom prst="rect">
              <a:avLst/>
            </a:prstGeom>
            <a:noFill/>
            <a:ln>
              <a:noFill/>
            </a:ln>
          </p:spPr>
          <p:txBody>
            <a:bodyPr anchorCtr="0" anchor="t" bIns="0" lIns="0" spcFirstLastPara="1" rIns="0" wrap="square" tIns="0">
              <a:spAutoFit/>
            </a:bodyPr>
            <a:lstStyle/>
            <a:p>
              <a:pPr indent="0" lvl="0" marL="0" marR="0" rtl="0" algn="ctr">
                <a:lnSpc>
                  <a:spcPct val="126439"/>
                </a:lnSpc>
                <a:spcBef>
                  <a:spcPts val="0"/>
                </a:spcBef>
                <a:spcAft>
                  <a:spcPts val="0"/>
                </a:spcAft>
                <a:buNone/>
              </a:pPr>
              <a:r>
                <a:rPr lang="en-US" sz="6600">
                  <a:solidFill>
                    <a:srgbClr val="1A1A1A"/>
                  </a:solidFill>
                  <a:latin typeface="Arial"/>
                  <a:ea typeface="Arial"/>
                  <a:cs typeface="Arial"/>
                  <a:sym typeface="Arial"/>
                </a:rPr>
                <a:t>Housekeeping Rules</a:t>
              </a:r>
              <a:endParaRPr/>
            </a:p>
          </p:txBody>
        </p:sp>
        <p:sp>
          <p:nvSpPr>
            <p:cNvPr id="122" name="Google Shape;122;p2"/>
            <p:cNvSpPr txBox="1"/>
            <p:nvPr/>
          </p:nvSpPr>
          <p:spPr>
            <a:xfrm>
              <a:off x="278235"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Must wear designated shirt every day.</a:t>
              </a:r>
              <a:endParaRPr/>
            </a:p>
          </p:txBody>
        </p:sp>
        <p:sp>
          <p:nvSpPr>
            <p:cNvPr id="123" name="Google Shape;123;p2"/>
            <p:cNvSpPr txBox="1"/>
            <p:nvPr/>
          </p:nvSpPr>
          <p:spPr>
            <a:xfrm>
              <a:off x="6059233" y="6882659"/>
              <a:ext cx="4675296" cy="1140655"/>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Restroom only when accompanied by an adult. </a:t>
              </a:r>
              <a:endParaRPr/>
            </a:p>
          </p:txBody>
        </p:sp>
        <p:sp>
          <p:nvSpPr>
            <p:cNvPr id="124" name="Google Shape;124;p2"/>
            <p:cNvSpPr txBox="1"/>
            <p:nvPr/>
          </p:nvSpPr>
          <p:spPr>
            <a:xfrm>
              <a:off x="11565617" y="7714639"/>
              <a:ext cx="5228147" cy="1740161"/>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Use of electronic devices is only for instructional purposes.</a:t>
              </a:r>
              <a:endParaRPr/>
            </a:p>
          </p:txBody>
        </p:sp>
        <p:sp>
          <p:nvSpPr>
            <p:cNvPr id="125" name="Google Shape;125;p2"/>
            <p:cNvSpPr txBox="1"/>
            <p:nvPr/>
          </p:nvSpPr>
          <p:spPr>
            <a:xfrm>
              <a:off x="17621232"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Be active, engaged, and participate in your group.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2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6" name="Google Shape;436;p20"/>
          <p:cNvSpPr txBox="1"/>
          <p:nvPr/>
        </p:nvSpPr>
        <p:spPr>
          <a:xfrm>
            <a:off x="2971843" y="2182392"/>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Engineering Roles </a:t>
            </a:r>
            <a:endParaRPr/>
          </a:p>
        </p:txBody>
      </p:sp>
      <p:sp>
        <p:nvSpPr>
          <p:cNvPr id="437" name="Google Shape;437;p20"/>
          <p:cNvSpPr txBox="1"/>
          <p:nvPr/>
        </p:nvSpPr>
        <p:spPr>
          <a:xfrm>
            <a:off x="3005113" y="4305300"/>
            <a:ext cx="15754516" cy="3571342"/>
          </a:xfrm>
          <a:prstGeom prst="rect">
            <a:avLst/>
          </a:prstGeom>
          <a:noFill/>
          <a:ln>
            <a:noFill/>
          </a:ln>
        </p:spPr>
        <p:txBody>
          <a:bodyPr anchorCtr="0" anchor="t" bIns="0" lIns="0" spcFirstLastPara="1" rIns="0" wrap="square" tIns="0">
            <a:spAutoFit/>
          </a:bodyPr>
          <a:lstStyle/>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Lead Engineer (communicates with teacher)</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Systems Engineer (iPad)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Mechanical Engineer (keeps parts organized)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Mechatronics Engineer (builder)</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2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47" name="Google Shape;447;p21"/>
          <p:cNvSpPr/>
          <p:nvPr/>
        </p:nvSpPr>
        <p:spPr>
          <a:xfrm>
            <a:off x="12553703" y="5572239"/>
            <a:ext cx="2624572" cy="1952025"/>
          </a:xfrm>
          <a:custGeom>
            <a:rect b="b" l="l" r="r" t="t"/>
            <a:pathLst>
              <a:path extrusionOk="0" h="1952025" w="2624572">
                <a:moveTo>
                  <a:pt x="0" y="0"/>
                </a:moveTo>
                <a:lnTo>
                  <a:pt x="2624572" y="0"/>
                </a:lnTo>
                <a:lnTo>
                  <a:pt x="2624572" y="1952025"/>
                </a:lnTo>
                <a:lnTo>
                  <a:pt x="0" y="195202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48" name="Google Shape;448;p21"/>
          <p:cNvSpPr txBox="1"/>
          <p:nvPr/>
        </p:nvSpPr>
        <p:spPr>
          <a:xfrm>
            <a:off x="4197560" y="2208543"/>
            <a:ext cx="9892879" cy="1087157"/>
          </a:xfrm>
          <a:prstGeom prst="rect">
            <a:avLst/>
          </a:prstGeom>
          <a:noFill/>
          <a:ln>
            <a:noFill/>
          </a:ln>
        </p:spPr>
        <p:txBody>
          <a:bodyPr anchorCtr="0" anchor="t" bIns="0" lIns="0" spcFirstLastPara="1" rIns="0" wrap="square" tIns="0">
            <a:spAutoFit/>
          </a:bodyPr>
          <a:lstStyle/>
          <a:p>
            <a:pPr indent="0" lvl="0" marL="0" marR="0" rtl="0" algn="ctr">
              <a:lnSpc>
                <a:spcPct val="141166"/>
              </a:lnSpc>
              <a:spcBef>
                <a:spcPts val="0"/>
              </a:spcBef>
              <a:spcAft>
                <a:spcPts val="0"/>
              </a:spcAft>
              <a:buNone/>
            </a:pPr>
            <a:r>
              <a:rPr lang="en-US" sz="6600">
                <a:solidFill>
                  <a:srgbClr val="EC4F29"/>
                </a:solidFill>
                <a:latin typeface="Arial"/>
                <a:ea typeface="Arial"/>
                <a:cs typeface="Arial"/>
                <a:sym typeface="Arial"/>
              </a:rPr>
              <a:t> Spike Prime Forklift</a:t>
            </a:r>
            <a:endParaRPr/>
          </a:p>
        </p:txBody>
      </p:sp>
      <p:sp>
        <p:nvSpPr>
          <p:cNvPr id="449" name="Google Shape;449;p21"/>
          <p:cNvSpPr txBox="1"/>
          <p:nvPr/>
        </p:nvSpPr>
        <p:spPr>
          <a:xfrm>
            <a:off x="12649200" y="4643237"/>
            <a:ext cx="4410629" cy="876587"/>
          </a:xfrm>
          <a:prstGeom prst="rect">
            <a:avLst/>
          </a:prstGeom>
          <a:noFill/>
          <a:ln>
            <a:noFill/>
          </a:ln>
        </p:spPr>
        <p:txBody>
          <a:bodyPr anchorCtr="0" anchor="t" bIns="0" lIns="0" spcFirstLastPara="1" rIns="0" wrap="square" tIns="0">
            <a:spAutoFit/>
          </a:bodyPr>
          <a:lstStyle/>
          <a:p>
            <a:pPr indent="0" lvl="0" marL="0" marR="0" rtl="0" algn="ctr">
              <a:lnSpc>
                <a:spcPct val="197724"/>
              </a:lnSpc>
              <a:spcBef>
                <a:spcPts val="0"/>
              </a:spcBef>
              <a:spcAft>
                <a:spcPts val="0"/>
              </a:spcAft>
              <a:buNone/>
            </a:pPr>
            <a:r>
              <a:rPr lang="en-US" sz="4000">
                <a:solidFill>
                  <a:srgbClr val="EC4F29"/>
                </a:solidFill>
                <a:latin typeface="Arial"/>
                <a:ea typeface="Arial"/>
                <a:cs typeface="Arial"/>
                <a:sym typeface="Arial"/>
              </a:rPr>
              <a:t>Forklift Schematics</a:t>
            </a:r>
            <a:endParaRPr/>
          </a:p>
        </p:txBody>
      </p:sp>
      <p:pic>
        <p:nvPicPr>
          <p:cNvPr id="450" name="Google Shape;450;p21"/>
          <p:cNvPicPr preferRelativeResize="0"/>
          <p:nvPr/>
        </p:nvPicPr>
        <p:blipFill rotWithShape="1">
          <a:blip r:embed="rId5">
            <a:alphaModFix/>
          </a:blip>
          <a:srcRect b="0" l="0" r="0" t="0"/>
          <a:stretch/>
        </p:blipFill>
        <p:spPr>
          <a:xfrm>
            <a:off x="5804637" y="3412680"/>
            <a:ext cx="6377040" cy="637704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g387718b5c44_0_42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6" name="Google Shape;456;g387718b5c44_0_425"/>
          <p:cNvSpPr/>
          <p:nvPr/>
        </p:nvSpPr>
        <p:spPr>
          <a:xfrm>
            <a:off x="8991861" y="1795551"/>
            <a:ext cx="7229346" cy="7210699"/>
          </a:xfrm>
          <a:custGeom>
            <a:rect b="b" l="l" r="r" t="t"/>
            <a:pathLst>
              <a:path extrusionOk="0" h="7210699" w="7229346">
                <a:moveTo>
                  <a:pt x="0" y="0"/>
                </a:moveTo>
                <a:lnTo>
                  <a:pt x="7229346" y="0"/>
                </a:lnTo>
                <a:lnTo>
                  <a:pt x="7229346" y="7210698"/>
                </a:lnTo>
                <a:lnTo>
                  <a:pt x="0" y="7210698"/>
                </a:lnTo>
                <a:lnTo>
                  <a:pt x="0" y="0"/>
                </a:lnTo>
                <a:close/>
              </a:path>
            </a:pathLst>
          </a:custGeom>
          <a:blipFill rotWithShape="1">
            <a:blip r:embed="rId4">
              <a:alphaModFix/>
            </a:blip>
            <a:stretch>
              <a:fillRect b="-2889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7" name="Google Shape;457;g387718b5c44_0_425"/>
          <p:cNvSpPr txBox="1"/>
          <p:nvPr/>
        </p:nvSpPr>
        <p:spPr>
          <a:xfrm>
            <a:off x="1447800" y="4381500"/>
            <a:ext cx="8037600" cy="615600"/>
          </a:xfrm>
          <a:prstGeom prst="rect">
            <a:avLst/>
          </a:prstGeom>
          <a:noFill/>
          <a:ln>
            <a:noFill/>
          </a:ln>
        </p:spPr>
        <p:txBody>
          <a:bodyPr anchorCtr="0" anchor="t" bIns="0" lIns="0" spcFirstLastPara="1" rIns="0" wrap="square" tIns="0">
            <a:spAutoFit/>
          </a:bodyPr>
          <a:lstStyle/>
          <a:p>
            <a:pPr indent="0" lvl="0" marL="0" marR="0" rtl="0" algn="ctr">
              <a:lnSpc>
                <a:spcPct val="299750"/>
              </a:lnSpc>
              <a:spcBef>
                <a:spcPts val="0"/>
              </a:spcBef>
              <a:spcAft>
                <a:spcPts val="0"/>
              </a:spcAft>
              <a:buNone/>
            </a:pPr>
            <a:r>
              <a:rPr lang="en-US" sz="4000">
                <a:solidFill>
                  <a:srgbClr val="000000"/>
                </a:solidFill>
                <a:latin typeface="Arial"/>
                <a:ea typeface="Arial"/>
                <a:cs typeface="Arial"/>
                <a:sym typeface="Arial"/>
              </a:rPr>
              <a:t>Please find this icon on your iPad.</a:t>
            </a:r>
            <a:endParaRPr/>
          </a:p>
        </p:txBody>
      </p:sp>
      <p:sp>
        <p:nvSpPr>
          <p:cNvPr id="458" name="Google Shape;458;g387718b5c44_0_425"/>
          <p:cNvSpPr txBox="1"/>
          <p:nvPr/>
        </p:nvSpPr>
        <p:spPr>
          <a:xfrm>
            <a:off x="10882875" y="86092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2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4" name="Google Shape;464;p23"/>
          <p:cNvSpPr/>
          <p:nvPr/>
        </p:nvSpPr>
        <p:spPr>
          <a:xfrm>
            <a:off x="3438895" y="1442954"/>
            <a:ext cx="8506297" cy="8051695"/>
          </a:xfrm>
          <a:custGeom>
            <a:rect b="b" l="l" r="r" t="t"/>
            <a:pathLst>
              <a:path extrusionOk="0" h="8051695" w="8506297">
                <a:moveTo>
                  <a:pt x="0" y="0"/>
                </a:moveTo>
                <a:lnTo>
                  <a:pt x="8506296" y="0"/>
                </a:lnTo>
                <a:lnTo>
                  <a:pt x="8506296" y="8051696"/>
                </a:lnTo>
                <a:lnTo>
                  <a:pt x="0" y="805169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65" name="Google Shape;465;p23"/>
          <p:cNvPicPr preferRelativeResize="0"/>
          <p:nvPr/>
        </p:nvPicPr>
        <p:blipFill rotWithShape="1">
          <a:blip r:embed="rId5">
            <a:alphaModFix/>
          </a:blip>
          <a:srcRect b="0" l="0" r="0" t="0"/>
          <a:stretch/>
        </p:blipFill>
        <p:spPr>
          <a:xfrm>
            <a:off x="7578796" y="5248665"/>
            <a:ext cx="7270310" cy="4398537"/>
          </a:xfrm>
          <a:prstGeom prst="rect">
            <a:avLst/>
          </a:prstGeom>
          <a:noFill/>
          <a:ln>
            <a:noFill/>
          </a:ln>
        </p:spPr>
      </p:pic>
      <p:sp>
        <p:nvSpPr>
          <p:cNvPr id="466" name="Google Shape;466;p23"/>
          <p:cNvSpPr txBox="1"/>
          <p:nvPr/>
        </p:nvSpPr>
        <p:spPr>
          <a:xfrm>
            <a:off x="3235175" y="89966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2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72" name="Google Shape;472;p24"/>
          <p:cNvSpPr/>
          <p:nvPr/>
        </p:nvSpPr>
        <p:spPr>
          <a:xfrm>
            <a:off x="1928166" y="1857653"/>
            <a:ext cx="12920939" cy="6670435"/>
          </a:xfrm>
          <a:custGeom>
            <a:rect b="b" l="l" r="r" t="t"/>
            <a:pathLst>
              <a:path extrusionOk="0" h="6670435" w="12920939">
                <a:moveTo>
                  <a:pt x="0" y="0"/>
                </a:moveTo>
                <a:lnTo>
                  <a:pt x="12920939" y="0"/>
                </a:lnTo>
                <a:lnTo>
                  <a:pt x="12920939" y="6670435"/>
                </a:lnTo>
                <a:lnTo>
                  <a:pt x="0" y="667043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73" name="Google Shape;473;p24"/>
          <p:cNvPicPr preferRelativeResize="0"/>
          <p:nvPr/>
        </p:nvPicPr>
        <p:blipFill rotWithShape="1">
          <a:blip r:embed="rId5">
            <a:alphaModFix/>
          </a:blip>
          <a:srcRect b="0" l="0" r="0" t="0"/>
          <a:stretch/>
        </p:blipFill>
        <p:spPr>
          <a:xfrm>
            <a:off x="623119" y="6735947"/>
            <a:ext cx="3559741" cy="2153644"/>
          </a:xfrm>
          <a:prstGeom prst="rect">
            <a:avLst/>
          </a:prstGeom>
          <a:noFill/>
          <a:ln>
            <a:noFill/>
          </a:ln>
        </p:spPr>
      </p:pic>
      <p:sp>
        <p:nvSpPr>
          <p:cNvPr id="474" name="Google Shape;474;p24"/>
          <p:cNvSpPr txBox="1"/>
          <p:nvPr/>
        </p:nvSpPr>
        <p:spPr>
          <a:xfrm>
            <a:off x="3235175" y="89966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2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0" name="Google Shape;480;p25"/>
          <p:cNvSpPr/>
          <p:nvPr/>
        </p:nvSpPr>
        <p:spPr>
          <a:xfrm>
            <a:off x="5099273" y="1753495"/>
            <a:ext cx="8954231" cy="7504805"/>
          </a:xfrm>
          <a:custGeom>
            <a:rect b="b" l="l" r="r" t="t"/>
            <a:pathLst>
              <a:path extrusionOk="0" h="7504805" w="8954231">
                <a:moveTo>
                  <a:pt x="0" y="0"/>
                </a:moveTo>
                <a:lnTo>
                  <a:pt x="8954231" y="0"/>
                </a:lnTo>
                <a:lnTo>
                  <a:pt x="8954231" y="7504805"/>
                </a:lnTo>
                <a:lnTo>
                  <a:pt x="0" y="750480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481" name="Google Shape;481;p25"/>
          <p:cNvPicPr preferRelativeResize="0"/>
          <p:nvPr/>
        </p:nvPicPr>
        <p:blipFill rotWithShape="1">
          <a:blip r:embed="rId5">
            <a:alphaModFix/>
          </a:blip>
          <a:srcRect b="0" l="0" r="0" t="0"/>
          <a:stretch/>
        </p:blipFill>
        <p:spPr>
          <a:xfrm>
            <a:off x="7482607" y="4953584"/>
            <a:ext cx="3873652" cy="2343559"/>
          </a:xfrm>
          <a:prstGeom prst="rect">
            <a:avLst/>
          </a:prstGeom>
          <a:noFill/>
          <a:ln>
            <a:noFill/>
          </a:ln>
        </p:spPr>
      </p:pic>
      <p:sp>
        <p:nvSpPr>
          <p:cNvPr id="482" name="Google Shape;482;p25"/>
          <p:cNvSpPr txBox="1"/>
          <p:nvPr/>
        </p:nvSpPr>
        <p:spPr>
          <a:xfrm>
            <a:off x="8766925" y="911757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2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2" name="Google Shape;492;p26"/>
          <p:cNvSpPr txBox="1"/>
          <p:nvPr/>
        </p:nvSpPr>
        <p:spPr>
          <a:xfrm>
            <a:off x="5579025" y="2418245"/>
            <a:ext cx="8042400" cy="923400"/>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Scenario</a:t>
            </a:r>
            <a:endParaRPr/>
          </a:p>
        </p:txBody>
      </p:sp>
      <p:sp>
        <p:nvSpPr>
          <p:cNvPr id="493" name="Google Shape;493;p26"/>
          <p:cNvSpPr txBox="1"/>
          <p:nvPr/>
        </p:nvSpPr>
        <p:spPr>
          <a:xfrm>
            <a:off x="4495800" y="3619500"/>
            <a:ext cx="10855094" cy="4347344"/>
          </a:xfrm>
          <a:prstGeom prst="rect">
            <a:avLst/>
          </a:prstGeom>
          <a:noFill/>
          <a:ln>
            <a:noFill/>
          </a:ln>
        </p:spPr>
        <p:txBody>
          <a:bodyPr anchorCtr="0" anchor="t" bIns="0" lIns="0" spcFirstLastPara="1" rIns="0" wrap="square" tIns="0">
            <a:spAutoFit/>
          </a:bodyPr>
          <a:lstStyle/>
          <a:p>
            <a:pPr indent="0" lvl="0" marL="0" marR="0" rtl="0" algn="ctr">
              <a:lnSpc>
                <a:spcPct val="118625"/>
              </a:lnSpc>
              <a:spcBef>
                <a:spcPts val="0"/>
              </a:spcBef>
              <a:spcAft>
                <a:spcPts val="0"/>
              </a:spcAft>
              <a:buNone/>
            </a:pPr>
            <a:r>
              <a:rPr lang="en-US" sz="4000">
                <a:solidFill>
                  <a:srgbClr val="EC4F29"/>
                </a:solidFill>
                <a:latin typeface="Arial"/>
                <a:ea typeface="Arial"/>
                <a:cs typeface="Arial"/>
                <a:sym typeface="Arial"/>
              </a:rPr>
              <a:t>Challenge: Rural Tracks Alert!</a:t>
            </a:r>
            <a:endParaRPr/>
          </a:p>
          <a:p>
            <a:pPr indent="0" lvl="0" marL="0" marR="0" rtl="0" algn="ctr">
              <a:lnSpc>
                <a:spcPct val="190583"/>
              </a:lnSpc>
              <a:spcBef>
                <a:spcPts val="0"/>
              </a:spcBef>
              <a:spcAft>
                <a:spcPts val="0"/>
              </a:spcAft>
              <a:buNone/>
            </a:pPr>
            <a:r>
              <a:t/>
            </a:r>
            <a:endParaRPr sz="2400">
              <a:solidFill>
                <a:schemeClr val="dk1"/>
              </a:solidFill>
              <a:latin typeface="Arial"/>
              <a:ea typeface="Arial"/>
              <a:cs typeface="Arial"/>
              <a:sym typeface="Arial"/>
            </a:endParaRPr>
          </a:p>
          <a:p>
            <a:pPr indent="0" lvl="0" marL="0" marR="0" rtl="0" algn="l">
              <a:lnSpc>
                <a:spcPct val="169458"/>
              </a:lnSpc>
              <a:spcBef>
                <a:spcPts val="0"/>
              </a:spcBef>
              <a:spcAft>
                <a:spcPts val="0"/>
              </a:spcAft>
              <a:buNone/>
            </a:pPr>
            <a:r>
              <a:rPr lang="en-US" sz="2400">
                <a:solidFill>
                  <a:schemeClr val="dk1"/>
                </a:solidFill>
                <a:latin typeface="Arial"/>
                <a:ea typeface="Arial"/>
                <a:cs typeface="Arial"/>
                <a:sym typeface="Arial"/>
              </a:rPr>
              <a:t>Welcome to a quiet rural community where freight trains pass through open farmland. There's no fancy technology—just basic barriers and watchful eyes. </a:t>
            </a:r>
            <a:endParaRPr/>
          </a:p>
          <a:p>
            <a:pPr indent="0" lvl="0" marL="0" marR="0" rtl="0" algn="l">
              <a:lnSpc>
                <a:spcPct val="169458"/>
              </a:lnSpc>
              <a:spcBef>
                <a:spcPts val="0"/>
              </a:spcBef>
              <a:spcAft>
                <a:spcPts val="0"/>
              </a:spcAft>
              <a:buNone/>
            </a:pPr>
            <a:r>
              <a:rPr lang="en-US" sz="2400">
                <a:solidFill>
                  <a:schemeClr val="dk1"/>
                </a:solidFill>
                <a:latin typeface="Arial"/>
                <a:ea typeface="Arial"/>
                <a:cs typeface="Arial"/>
                <a:sym typeface="Arial"/>
              </a:rPr>
              <a:t>Your engineering team has been hired to pickup and delivery a wheel an axle assembly. design a safety system for a rural grade crossing where cars, tractors, animals, and even people sometimes cross the tracks.</a:t>
            </a:r>
            <a:endParaRPr/>
          </a:p>
          <a:p>
            <a:pPr indent="0" lvl="0" marL="0" marR="0" rtl="0" algn="l">
              <a:lnSpc>
                <a:spcPct val="112972"/>
              </a:lnSpc>
              <a:spcBef>
                <a:spcPts val="0"/>
              </a:spcBef>
              <a:spcAft>
                <a:spcPts val="0"/>
              </a:spcAft>
              <a:buNone/>
            </a:pPr>
            <a:r>
              <a:t/>
            </a:r>
            <a:endParaRPr sz="3600">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2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9" name="Google Shape;499;p27"/>
          <p:cNvSpPr txBox="1"/>
          <p:nvPr/>
        </p:nvSpPr>
        <p:spPr>
          <a:xfrm>
            <a:off x="4648200" y="1723000"/>
            <a:ext cx="8042400" cy="1015800"/>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Task</a:t>
            </a:r>
            <a:endParaRPr/>
          </a:p>
        </p:txBody>
      </p:sp>
      <p:sp>
        <p:nvSpPr>
          <p:cNvPr id="500" name="Google Shape;500;p27"/>
          <p:cNvSpPr txBox="1"/>
          <p:nvPr/>
        </p:nvSpPr>
        <p:spPr>
          <a:xfrm>
            <a:off x="838200" y="4305300"/>
            <a:ext cx="8485015" cy="3688189"/>
          </a:xfrm>
          <a:prstGeom prst="rect">
            <a:avLst/>
          </a:prstGeom>
          <a:noFill/>
          <a:ln>
            <a:noFill/>
          </a:ln>
        </p:spPr>
        <p:txBody>
          <a:bodyPr anchorCtr="0" anchor="t" bIns="0" lIns="0" spcFirstLastPara="1" rIns="0" wrap="square" tIns="0">
            <a:spAutoFit/>
          </a:bodyPr>
          <a:lstStyle/>
          <a:p>
            <a:pPr indent="0" lvl="0" marL="0" marR="0" rtl="0" algn="ctr">
              <a:lnSpc>
                <a:spcPct val="105025"/>
              </a:lnSpc>
              <a:spcBef>
                <a:spcPts val="0"/>
              </a:spcBef>
              <a:spcAft>
                <a:spcPts val="0"/>
              </a:spcAft>
              <a:buNone/>
            </a:pPr>
            <a:r>
              <a:rPr lang="en-US" sz="4000">
                <a:solidFill>
                  <a:srgbClr val="EC4F29"/>
                </a:solidFill>
                <a:latin typeface="Arial"/>
                <a:ea typeface="Arial"/>
                <a:cs typeface="Arial"/>
                <a:sym typeface="Arial"/>
              </a:rPr>
              <a:t>Challenge: Inspection Detection</a:t>
            </a:r>
            <a:endParaRPr/>
          </a:p>
          <a:p>
            <a:pPr indent="0" lvl="0" marL="0" marR="0" rtl="0" algn="ctr">
              <a:lnSpc>
                <a:spcPct val="49149"/>
              </a:lnSpc>
              <a:spcBef>
                <a:spcPts val="0"/>
              </a:spcBef>
              <a:spcAft>
                <a:spcPts val="0"/>
              </a:spcAft>
              <a:buNone/>
            </a:pPr>
            <a:r>
              <a:t/>
            </a:r>
            <a:endParaRPr sz="4000">
              <a:solidFill>
                <a:srgbClr val="EC4F29"/>
              </a:solidFill>
              <a:latin typeface="Arial"/>
              <a:ea typeface="Arial"/>
              <a:cs typeface="Arial"/>
              <a:sym typeface="Arial"/>
            </a:endParaRPr>
          </a:p>
          <a:p>
            <a:pPr indent="0" lvl="0" marL="0" marR="0" rtl="0" algn="l">
              <a:spcBef>
                <a:spcPts val="600"/>
              </a:spcBef>
              <a:spcAft>
                <a:spcPts val="0"/>
              </a:spcAft>
              <a:buNone/>
            </a:pPr>
            <a:r>
              <a:rPr lang="en-US" sz="2400">
                <a:solidFill>
                  <a:srgbClr val="1A1A1A"/>
                </a:solidFill>
                <a:latin typeface="Arial"/>
                <a:ea typeface="Arial"/>
                <a:cs typeface="Arial"/>
                <a:sym typeface="Arial"/>
              </a:rPr>
              <a:t>Your prototype must be able to:</a:t>
            </a:r>
            <a:endParaRPr/>
          </a:p>
          <a:p>
            <a:pPr indent="-389067" lvl="1" marL="778133" marR="0" rtl="0" algn="l">
              <a:spcBef>
                <a:spcPts val="60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Detect an object (a cow, car, or tractor) near or on the crossing.</a:t>
            </a:r>
            <a:endParaRPr/>
          </a:p>
          <a:p>
            <a:pPr indent="-389067" lvl="1" marL="778133" marR="0" rtl="0" algn="l">
              <a:spcBef>
                <a:spcPts val="60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If something is detected: stop the train automatically and remove the obstacle.</a:t>
            </a:r>
            <a:endParaRPr/>
          </a:p>
          <a:p>
            <a:pPr indent="-389067" lvl="1" marL="778133" marR="0" rtl="0" algn="l">
              <a:spcBef>
                <a:spcPts val="60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Once the object has been removed, the train will continue its course.</a:t>
            </a:r>
            <a:endParaRPr/>
          </a:p>
        </p:txBody>
      </p:sp>
      <p:sp>
        <p:nvSpPr>
          <p:cNvPr id="501" name="Google Shape;501;p27"/>
          <p:cNvSpPr txBox="1"/>
          <p:nvPr/>
        </p:nvSpPr>
        <p:spPr>
          <a:xfrm>
            <a:off x="10010981" y="4542318"/>
            <a:ext cx="7613316" cy="2088057"/>
          </a:xfrm>
          <a:prstGeom prst="rect">
            <a:avLst/>
          </a:prstGeom>
          <a:noFill/>
          <a:ln>
            <a:noFill/>
          </a:ln>
        </p:spPr>
        <p:txBody>
          <a:bodyPr anchorCtr="0" anchor="t" bIns="0" lIns="0" spcFirstLastPara="1" rIns="0" wrap="square" tIns="0">
            <a:spAutoFit/>
          </a:bodyPr>
          <a:lstStyle/>
          <a:p>
            <a:pPr indent="0" lvl="0" marL="0" marR="0" rtl="0" algn="ctr">
              <a:lnSpc>
                <a:spcPct val="138150"/>
              </a:lnSpc>
              <a:spcBef>
                <a:spcPts val="0"/>
              </a:spcBef>
              <a:spcAft>
                <a:spcPts val="0"/>
              </a:spcAft>
              <a:buNone/>
            </a:pPr>
            <a:r>
              <a:rPr lang="en-US" sz="4000">
                <a:solidFill>
                  <a:srgbClr val="000000"/>
                </a:solidFill>
                <a:latin typeface="Arial"/>
                <a:ea typeface="Arial"/>
                <a:cs typeface="Arial"/>
                <a:sym typeface="Arial"/>
              </a:rPr>
              <a:t>Students will Program a LEGO Spike Prime train to detect an object on the railroad.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2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7" name="Google Shape;507;p28"/>
          <p:cNvSpPr txBox="1"/>
          <p:nvPr/>
        </p:nvSpPr>
        <p:spPr>
          <a:xfrm>
            <a:off x="2133600" y="4305300"/>
            <a:ext cx="11981062" cy="2449388"/>
          </a:xfrm>
          <a:prstGeom prst="rect">
            <a:avLst/>
          </a:prstGeom>
          <a:noFill/>
          <a:ln>
            <a:noFill/>
          </a:ln>
        </p:spPr>
        <p:txBody>
          <a:bodyPr anchorCtr="0" anchor="t" bIns="0" lIns="0" spcFirstLastPara="1" rIns="0" wrap="square" tIns="0">
            <a:spAutoFit/>
          </a:bodyPr>
          <a:lstStyle/>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 How did your sensor-based system help prevent a collision at the rural crossing?</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 Why is it especially important to have a reliable detection system at rural crossings?</a:t>
            </a:r>
            <a:endParaRPr/>
          </a:p>
          <a:p>
            <a:pPr indent="0" lvl="0" marL="0" marR="0" rtl="0" algn="l">
              <a:lnSpc>
                <a:spcPct val="96005"/>
              </a:lnSpc>
              <a:spcBef>
                <a:spcPts val="0"/>
              </a:spcBef>
              <a:spcAft>
                <a:spcPts val="0"/>
              </a:spcAft>
              <a:buNone/>
            </a:pPr>
            <a:r>
              <a:t/>
            </a:r>
            <a:endParaRPr sz="5057">
              <a:solidFill>
                <a:srgbClr val="000000"/>
              </a:solidFill>
              <a:latin typeface="Arial"/>
              <a:ea typeface="Arial"/>
              <a:cs typeface="Arial"/>
              <a:sym typeface="Arial"/>
            </a:endParaRPr>
          </a:p>
        </p:txBody>
      </p:sp>
      <p:sp>
        <p:nvSpPr>
          <p:cNvPr id="508" name="Google Shape;508;p28"/>
          <p:cNvSpPr/>
          <p:nvPr/>
        </p:nvSpPr>
        <p:spPr>
          <a:xfrm>
            <a:off x="15179702" y="3882995"/>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9" name="Google Shape;509;p28"/>
          <p:cNvSpPr txBox="1"/>
          <p:nvPr/>
        </p:nvSpPr>
        <p:spPr>
          <a:xfrm>
            <a:off x="353403" y="2273577"/>
            <a:ext cx="17504994"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Debrief Questions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2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5" name="Google Shape;515;p29"/>
          <p:cNvSpPr txBox="1"/>
          <p:nvPr/>
        </p:nvSpPr>
        <p:spPr>
          <a:xfrm>
            <a:off x="391503" y="3177449"/>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Final Stop</a:t>
            </a:r>
            <a:endParaRPr/>
          </a:p>
        </p:txBody>
      </p:sp>
      <p:sp>
        <p:nvSpPr>
          <p:cNvPr id="516" name="Google Shape;516;p29"/>
          <p:cNvSpPr txBox="1"/>
          <p:nvPr/>
        </p:nvSpPr>
        <p:spPr>
          <a:xfrm>
            <a:off x="1028700" y="5905500"/>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Debrief, Clean Up, and Departure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1" name="Google Shape;131;p3"/>
          <p:cNvSpPr txBox="1"/>
          <p:nvPr/>
        </p:nvSpPr>
        <p:spPr>
          <a:xfrm>
            <a:off x="391503" y="35504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Railway Systems 101</a:t>
            </a:r>
            <a:endParaRPr/>
          </a:p>
        </p:txBody>
      </p:sp>
      <p:sp>
        <p:nvSpPr>
          <p:cNvPr id="132" name="Google Shape;132;p3"/>
          <p:cNvSpPr txBox="1"/>
          <p:nvPr/>
        </p:nvSpPr>
        <p:spPr>
          <a:xfrm>
            <a:off x="1028700" y="591185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Intro to Locomotive Science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g387718b5c44_0_51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2" name="Google Shape;522;g387718b5c44_0_510"/>
          <p:cNvSpPr txBox="1"/>
          <p:nvPr/>
        </p:nvSpPr>
        <p:spPr>
          <a:xfrm>
            <a:off x="391503" y="1549750"/>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Disassemble</a:t>
            </a:r>
            <a:endParaRPr/>
          </a:p>
        </p:txBody>
      </p:sp>
      <p:sp>
        <p:nvSpPr>
          <p:cNvPr id="523" name="Google Shape;523;g387718b5c44_0_510"/>
          <p:cNvSpPr/>
          <p:nvPr/>
        </p:nvSpPr>
        <p:spPr>
          <a:xfrm>
            <a:off x="10581869" y="3463031"/>
            <a:ext cx="7314628" cy="5795269"/>
          </a:xfrm>
          <a:custGeom>
            <a:rect b="b" l="l" r="r" t="t"/>
            <a:pathLst>
              <a:path extrusionOk="0" h="5795269" w="7314628">
                <a:moveTo>
                  <a:pt x="0" y="0"/>
                </a:moveTo>
                <a:lnTo>
                  <a:pt x="7314628" y="0"/>
                </a:lnTo>
                <a:lnTo>
                  <a:pt x="7314628" y="5795269"/>
                </a:lnTo>
                <a:lnTo>
                  <a:pt x="0" y="579526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4" name="Google Shape;524;g387718b5c44_0_510"/>
          <p:cNvSpPr txBox="1"/>
          <p:nvPr/>
        </p:nvSpPr>
        <p:spPr>
          <a:xfrm>
            <a:off x="1633621" y="4385739"/>
            <a:ext cx="7314600" cy="2678400"/>
          </a:xfrm>
          <a:prstGeom prst="rect">
            <a:avLst/>
          </a:prstGeom>
          <a:noFill/>
          <a:ln>
            <a:noFill/>
          </a:ln>
        </p:spPr>
        <p:txBody>
          <a:bodyPr anchorCtr="0" anchor="t" bIns="0" lIns="0" spcFirstLastPara="1" rIns="0" wrap="square" tIns="0">
            <a:spAutoFit/>
          </a:bodyPr>
          <a:lstStyle/>
          <a:p>
            <a:pPr indent="-459309" lvl="1" marL="918618"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Carefully disassemble your robot, do this on the lid, so that pieces will not fall to the ground.</a:t>
            </a:r>
            <a:endParaRPr/>
          </a:p>
          <a:p>
            <a:pPr indent="-459309" lvl="1" marL="918618"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Work together to put the pieces back in their designated sections, as this will be critical upon building again.</a:t>
            </a:r>
            <a:endParaRPr/>
          </a:p>
          <a:p>
            <a:pPr indent="-459309" lvl="1" marL="918618"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Take inventory of your parts</a:t>
            </a:r>
            <a:endParaRPr/>
          </a:p>
        </p:txBody>
      </p:sp>
      <p:sp>
        <p:nvSpPr>
          <p:cNvPr id="525" name="Google Shape;525;g387718b5c44_0_510"/>
          <p:cNvSpPr txBox="1"/>
          <p:nvPr/>
        </p:nvSpPr>
        <p:spPr>
          <a:xfrm>
            <a:off x="1009899" y="8176125"/>
            <a:ext cx="10495200" cy="615600"/>
          </a:xfrm>
          <a:prstGeom prst="rect">
            <a:avLst/>
          </a:prstGeom>
          <a:noFill/>
          <a:ln>
            <a:noFill/>
          </a:ln>
        </p:spPr>
        <p:txBody>
          <a:bodyPr anchorCtr="0" anchor="t" bIns="0" lIns="0" spcFirstLastPara="1" rIns="0" wrap="square" tIns="0">
            <a:spAutoFit/>
          </a:bodyPr>
          <a:lstStyle/>
          <a:p>
            <a:pPr indent="0" lvl="0" marL="0" marR="0" rtl="0" algn="ctr">
              <a:lnSpc>
                <a:spcPct val="280850"/>
              </a:lnSpc>
              <a:spcBef>
                <a:spcPts val="0"/>
              </a:spcBef>
              <a:spcAft>
                <a:spcPts val="0"/>
              </a:spcAft>
              <a:buNone/>
            </a:pPr>
            <a:r>
              <a:rPr lang="en-US" sz="4000">
                <a:solidFill>
                  <a:srgbClr val="000000"/>
                </a:solidFill>
                <a:latin typeface="Arial"/>
                <a:ea typeface="Arial"/>
                <a:cs typeface="Arial"/>
                <a:sym typeface="Arial"/>
              </a:rPr>
              <a:t>Ensure all pieces are accounted for.</a:t>
            </a:r>
            <a:endParaRPr/>
          </a:p>
        </p:txBody>
      </p:sp>
      <p:sp>
        <p:nvSpPr>
          <p:cNvPr id="526" name="Google Shape;526;g387718b5c44_0_510"/>
          <p:cNvSpPr txBox="1"/>
          <p:nvPr/>
        </p:nvSpPr>
        <p:spPr>
          <a:xfrm>
            <a:off x="11910100" y="88733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387718b5c44_0_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2" name="Google Shape;142;g387718b5c44_0_0"/>
          <p:cNvSpPr/>
          <p:nvPr/>
        </p:nvSpPr>
        <p:spPr>
          <a:xfrm>
            <a:off x="205149" y="3185174"/>
            <a:ext cx="4445000" cy="444500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4">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3" name="Google Shape;143;g387718b5c44_0_0"/>
          <p:cNvSpPr/>
          <p:nvPr/>
        </p:nvSpPr>
        <p:spPr>
          <a:xfrm>
            <a:off x="4878740" y="3364720"/>
            <a:ext cx="4270375" cy="427037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5">
              <a:alphaModFix/>
            </a:blip>
            <a:stretch>
              <a:fillRect b="0" l="-24998" r="-2499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4" name="Google Shape;144;g387718b5c44_0_0"/>
          <p:cNvSpPr/>
          <p:nvPr/>
        </p:nvSpPr>
        <p:spPr>
          <a:xfrm>
            <a:off x="9403355" y="3364720"/>
            <a:ext cx="4270375" cy="427037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6">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5" name="Google Shape;145;g387718b5c44_0_0"/>
          <p:cNvSpPr/>
          <p:nvPr/>
        </p:nvSpPr>
        <p:spPr>
          <a:xfrm>
            <a:off x="13897215" y="3364720"/>
            <a:ext cx="4159250" cy="415925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7">
              <a:alphaModFix/>
            </a:blip>
            <a:stretch>
              <a:fillRect b="0" l="-15558" r="-1555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6" name="Google Shape;146;g387718b5c44_0_0"/>
          <p:cNvSpPr txBox="1"/>
          <p:nvPr/>
        </p:nvSpPr>
        <p:spPr>
          <a:xfrm>
            <a:off x="1754095" y="1645300"/>
            <a:ext cx="14779800" cy="1015800"/>
          </a:xfrm>
          <a:prstGeom prst="rect">
            <a:avLst/>
          </a:prstGeom>
          <a:noFill/>
          <a:ln>
            <a:noFill/>
          </a:ln>
        </p:spPr>
        <p:txBody>
          <a:bodyPr anchorCtr="0" anchor="t" bIns="0" lIns="0" spcFirstLastPara="1" rIns="0" wrap="square" tIns="0">
            <a:spAutoFit/>
          </a:bodyPr>
          <a:lstStyle/>
          <a:p>
            <a:pPr indent="0" lvl="0" marL="0" marR="0" rtl="0" algn="ctr">
              <a:lnSpc>
                <a:spcPct val="151500"/>
              </a:lnSpc>
              <a:spcBef>
                <a:spcPts val="0"/>
              </a:spcBef>
              <a:spcAft>
                <a:spcPts val="0"/>
              </a:spcAft>
              <a:buNone/>
            </a:pPr>
            <a:r>
              <a:rPr lang="en-US" sz="6600">
                <a:solidFill>
                  <a:srgbClr val="EC4F29"/>
                </a:solidFill>
                <a:latin typeface="Arial"/>
                <a:ea typeface="Arial"/>
                <a:cs typeface="Arial"/>
                <a:sym typeface="Arial"/>
              </a:rPr>
              <a:t>Rural Grade Crossings</a:t>
            </a:r>
            <a:endParaRPr/>
          </a:p>
        </p:txBody>
      </p:sp>
      <p:sp>
        <p:nvSpPr>
          <p:cNvPr id="147" name="Google Shape;147;g387718b5c44_0_0"/>
          <p:cNvSpPr txBox="1"/>
          <p:nvPr/>
        </p:nvSpPr>
        <p:spPr>
          <a:xfrm>
            <a:off x="533400" y="8391586"/>
            <a:ext cx="17221200" cy="615600"/>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rgbClr val="000000"/>
                </a:solidFill>
                <a:latin typeface="Arial"/>
                <a:ea typeface="Arial"/>
                <a:cs typeface="Arial"/>
                <a:sym typeface="Arial"/>
              </a:rPr>
              <a:t>Based on these images, can you determine what rural grade crossings are?</a:t>
            </a:r>
            <a:endParaRPr/>
          </a:p>
        </p:txBody>
      </p:sp>
      <p:sp>
        <p:nvSpPr>
          <p:cNvPr id="148" name="Google Shape;148;g387718b5c44_0_0"/>
          <p:cNvSpPr txBox="1"/>
          <p:nvPr/>
        </p:nvSpPr>
        <p:spPr>
          <a:xfrm>
            <a:off x="938625" y="7781475"/>
            <a:ext cx="2846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https://thetracksidephotographer.com/2018/01/11/grade-crossings-3/</a:t>
            </a:r>
            <a:endParaRPr sz="800">
              <a:solidFill>
                <a:schemeClr val="dk1"/>
              </a:solidFill>
            </a:endParaRPr>
          </a:p>
        </p:txBody>
      </p:sp>
      <p:sp>
        <p:nvSpPr>
          <p:cNvPr id="149" name="Google Shape;149;g387718b5c44_0_0"/>
          <p:cNvSpPr txBox="1"/>
          <p:nvPr/>
        </p:nvSpPr>
        <p:spPr>
          <a:xfrm>
            <a:off x="6116175" y="7690650"/>
            <a:ext cx="2604000" cy="169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https://railroads.dot.gov/sites/fra.dot.gov/files/inline-images/0274.jpg</a:t>
            </a:r>
            <a:endParaRPr sz="800">
              <a:solidFill>
                <a:schemeClr val="dk1"/>
              </a:solidFill>
            </a:endParaRPr>
          </a:p>
        </p:txBody>
      </p:sp>
      <p:sp>
        <p:nvSpPr>
          <p:cNvPr id="150" name="Google Shape;150;g387718b5c44_0_0"/>
          <p:cNvSpPr txBox="1"/>
          <p:nvPr/>
        </p:nvSpPr>
        <p:spPr>
          <a:xfrm>
            <a:off x="10355125" y="7842050"/>
            <a:ext cx="3313500" cy="115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https://encrypted-tbn0.gstatic.com/images?q=tbn:ANd9GcQEa8R3KT5nLMbcFBo0kCo3U9OB8GrunNpJlQ&amp;s</a:t>
            </a:r>
            <a:endParaRPr sz="800">
              <a:solidFill>
                <a:schemeClr val="dk1"/>
              </a:solidFill>
            </a:endParaRPr>
          </a:p>
        </p:txBody>
      </p:sp>
      <p:sp>
        <p:nvSpPr>
          <p:cNvPr id="151" name="Google Shape;151;g387718b5c44_0_0"/>
          <p:cNvSpPr txBox="1"/>
          <p:nvPr/>
        </p:nvSpPr>
        <p:spPr>
          <a:xfrm>
            <a:off x="14674750" y="7674900"/>
            <a:ext cx="2201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https://www.alamy.com/stock-photo/rural-railroad-crossing.html?sortBy=relevant</a:t>
            </a:r>
            <a:endParaRPr sz="8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5"/>
          <p:cNvSpPr/>
          <p:nvPr/>
        </p:nvSpPr>
        <p:spPr>
          <a:xfrm>
            <a:off x="-8021"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 name="Google Shape;161;p5"/>
          <p:cNvSpPr/>
          <p:nvPr/>
        </p:nvSpPr>
        <p:spPr>
          <a:xfrm>
            <a:off x="2261035" y="1629265"/>
            <a:ext cx="13765929" cy="7743335"/>
          </a:xfrm>
          <a:custGeom>
            <a:rect b="b" l="l" r="r" t="t"/>
            <a:pathLst>
              <a:path extrusionOk="0" h="7743335" w="13765929">
                <a:moveTo>
                  <a:pt x="0" y="0"/>
                </a:moveTo>
                <a:lnTo>
                  <a:pt x="13765930" y="0"/>
                </a:lnTo>
                <a:lnTo>
                  <a:pt x="13765930" y="7743335"/>
                </a:lnTo>
                <a:lnTo>
                  <a:pt x="0" y="774333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2" name="Google Shape;162;p5"/>
          <p:cNvSpPr txBox="1"/>
          <p:nvPr/>
        </p:nvSpPr>
        <p:spPr>
          <a:xfrm>
            <a:off x="3200400" y="9372600"/>
            <a:ext cx="79248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https://www.yourdictionary.com/articles/rural-urban-suburban-difference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2" name="Google Shape;172;p6"/>
          <p:cNvSpPr txBox="1"/>
          <p:nvPr/>
        </p:nvSpPr>
        <p:spPr>
          <a:xfrm>
            <a:off x="391503" y="1593601"/>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Stop and Think</a:t>
            </a:r>
            <a:endParaRPr/>
          </a:p>
        </p:txBody>
      </p:sp>
      <p:grpSp>
        <p:nvGrpSpPr>
          <p:cNvPr id="173" name="Google Shape;173;p6"/>
          <p:cNvGrpSpPr/>
          <p:nvPr/>
        </p:nvGrpSpPr>
        <p:grpSpPr>
          <a:xfrm>
            <a:off x="1293690" y="3402092"/>
            <a:ext cx="15699970" cy="1596355"/>
            <a:chOff x="0" y="-182864"/>
            <a:chExt cx="20933293" cy="2128473"/>
          </a:xfrm>
        </p:grpSpPr>
        <p:grpSp>
          <p:nvGrpSpPr>
            <p:cNvPr id="174" name="Google Shape;174;p6"/>
            <p:cNvGrpSpPr/>
            <p:nvPr/>
          </p:nvGrpSpPr>
          <p:grpSpPr>
            <a:xfrm>
              <a:off x="0" y="-182864"/>
              <a:ext cx="3462080" cy="2128473"/>
              <a:chOff x="0" y="-38100"/>
              <a:chExt cx="721331" cy="443471"/>
            </a:xfrm>
          </p:grpSpPr>
          <p:sp>
            <p:nvSpPr>
              <p:cNvPr id="175" name="Google Shape;175;p6"/>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p6"/>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77" name="Google Shape;177;p6"/>
            <p:cNvSpPr txBox="1"/>
            <p:nvPr/>
          </p:nvSpPr>
          <p:spPr>
            <a:xfrm>
              <a:off x="4194351" y="78957"/>
              <a:ext cx="16738942" cy="1641474"/>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do you already know about railroad crossings in the country (rural areas)?</a:t>
              </a:r>
              <a:endParaRPr/>
            </a:p>
          </p:txBody>
        </p:sp>
      </p:grpSp>
      <p:sp>
        <p:nvSpPr>
          <p:cNvPr id="178" name="Google Shape;178;p6"/>
          <p:cNvSpPr txBox="1"/>
          <p:nvPr/>
        </p:nvSpPr>
        <p:spPr>
          <a:xfrm>
            <a:off x="1453678" y="3883182"/>
            <a:ext cx="212268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grpSp>
        <p:nvGrpSpPr>
          <p:cNvPr id="179" name="Google Shape;179;p6"/>
          <p:cNvGrpSpPr/>
          <p:nvPr/>
        </p:nvGrpSpPr>
        <p:grpSpPr>
          <a:xfrm>
            <a:off x="1293690" y="5567988"/>
            <a:ext cx="16390804" cy="1596355"/>
            <a:chOff x="0" y="-182864"/>
            <a:chExt cx="21854406" cy="2128473"/>
          </a:xfrm>
        </p:grpSpPr>
        <p:grpSp>
          <p:nvGrpSpPr>
            <p:cNvPr id="180" name="Google Shape;180;p6"/>
            <p:cNvGrpSpPr/>
            <p:nvPr/>
          </p:nvGrpSpPr>
          <p:grpSpPr>
            <a:xfrm>
              <a:off x="0" y="-182864"/>
              <a:ext cx="3462080" cy="2128473"/>
              <a:chOff x="0" y="-38100"/>
              <a:chExt cx="721331" cy="443471"/>
            </a:xfrm>
          </p:grpSpPr>
          <p:sp>
            <p:nvSpPr>
              <p:cNvPr id="181" name="Google Shape;181;p6"/>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2" name="Google Shape;182;p6"/>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83" name="Google Shape;183;p6"/>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184" name="Google Shape;184;p6"/>
            <p:cNvSpPr txBox="1"/>
            <p:nvPr/>
          </p:nvSpPr>
          <p:spPr>
            <a:xfrm>
              <a:off x="4194351" y="69054"/>
              <a:ext cx="17660055"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Have you ever crossed train tracks where there were no lights or gates? What did you do?</a:t>
              </a:r>
              <a:endParaRPr/>
            </a:p>
          </p:txBody>
        </p:sp>
      </p:grpSp>
      <p:grpSp>
        <p:nvGrpSpPr>
          <p:cNvPr id="185" name="Google Shape;185;p6"/>
          <p:cNvGrpSpPr/>
          <p:nvPr/>
        </p:nvGrpSpPr>
        <p:grpSpPr>
          <a:xfrm>
            <a:off x="1293690" y="7892309"/>
            <a:ext cx="16390804" cy="1596355"/>
            <a:chOff x="0" y="-182864"/>
            <a:chExt cx="21854406" cy="2128473"/>
          </a:xfrm>
        </p:grpSpPr>
        <p:grpSp>
          <p:nvGrpSpPr>
            <p:cNvPr id="186" name="Google Shape;186;p6"/>
            <p:cNvGrpSpPr/>
            <p:nvPr/>
          </p:nvGrpSpPr>
          <p:grpSpPr>
            <a:xfrm>
              <a:off x="0" y="-182864"/>
              <a:ext cx="3462080" cy="2128473"/>
              <a:chOff x="0" y="-38100"/>
              <a:chExt cx="721331" cy="443471"/>
            </a:xfrm>
          </p:grpSpPr>
          <p:sp>
            <p:nvSpPr>
              <p:cNvPr id="187" name="Google Shape;187;p6"/>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8" name="Google Shape;188;p6"/>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89" name="Google Shape;189;p6"/>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190" name="Google Shape;190;p6"/>
            <p:cNvSpPr txBox="1"/>
            <p:nvPr/>
          </p:nvSpPr>
          <p:spPr>
            <a:xfrm>
              <a:off x="4194351" y="78957"/>
              <a:ext cx="17660055"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Why might people ignore warning signs at train tracks? What could go wrong?</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387718b5c44_0_9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0" name="Google Shape;200;g387718b5c44_0_93"/>
          <p:cNvSpPr txBox="1"/>
          <p:nvPr/>
        </p:nvSpPr>
        <p:spPr>
          <a:xfrm>
            <a:off x="10820400" y="2858068"/>
            <a:ext cx="7251900" cy="1015800"/>
          </a:xfrm>
          <a:prstGeom prst="rect">
            <a:avLst/>
          </a:prstGeom>
          <a:noFill/>
          <a:ln>
            <a:noFill/>
          </a:ln>
        </p:spPr>
        <p:txBody>
          <a:bodyPr anchorCtr="0" anchor="t" bIns="0" lIns="0" spcFirstLastPara="1" rIns="0" wrap="square" tIns="0">
            <a:spAutoFit/>
          </a:bodyPr>
          <a:lstStyle/>
          <a:p>
            <a:pPr indent="0" lvl="0" marL="0" marR="0" rtl="0" algn="ctr">
              <a:lnSpc>
                <a:spcPct val="163636"/>
              </a:lnSpc>
              <a:spcBef>
                <a:spcPts val="0"/>
              </a:spcBef>
              <a:spcAft>
                <a:spcPts val="0"/>
              </a:spcAft>
              <a:buNone/>
            </a:pPr>
            <a:r>
              <a:rPr lang="en-US" sz="6600">
                <a:solidFill>
                  <a:srgbClr val="1A1A1A"/>
                </a:solidFill>
                <a:latin typeface="Arial"/>
                <a:ea typeface="Arial"/>
                <a:cs typeface="Arial"/>
                <a:sym typeface="Arial"/>
              </a:rPr>
              <a:t>Stop and Think</a:t>
            </a:r>
            <a:endParaRPr/>
          </a:p>
        </p:txBody>
      </p:sp>
      <p:grpSp>
        <p:nvGrpSpPr>
          <p:cNvPr id="201" name="Google Shape;201;g387718b5c44_0_93"/>
          <p:cNvGrpSpPr/>
          <p:nvPr/>
        </p:nvGrpSpPr>
        <p:grpSpPr>
          <a:xfrm>
            <a:off x="421612" y="1753442"/>
            <a:ext cx="1463278" cy="1596363"/>
            <a:chOff x="0" y="-38100"/>
            <a:chExt cx="406500" cy="443471"/>
          </a:xfrm>
        </p:grpSpPr>
        <p:sp>
          <p:nvSpPr>
            <p:cNvPr id="202" name="Google Shape;202;g387718b5c44_0_93"/>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3" name="Google Shape;203;g387718b5c44_0_93"/>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04" name="Google Shape;204;g387718b5c44_0_93"/>
          <p:cNvGrpSpPr/>
          <p:nvPr/>
        </p:nvGrpSpPr>
        <p:grpSpPr>
          <a:xfrm>
            <a:off x="421612" y="4452081"/>
            <a:ext cx="1463278" cy="1596363"/>
            <a:chOff x="0" y="-38100"/>
            <a:chExt cx="406500" cy="443471"/>
          </a:xfrm>
        </p:grpSpPr>
        <p:sp>
          <p:nvSpPr>
            <p:cNvPr id="205" name="Google Shape;205;g387718b5c44_0_93"/>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6" name="Google Shape;206;g387718b5c44_0_93"/>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07" name="Google Shape;207;g387718b5c44_0_93"/>
          <p:cNvGrpSpPr/>
          <p:nvPr/>
        </p:nvGrpSpPr>
        <p:grpSpPr>
          <a:xfrm>
            <a:off x="421612" y="6686189"/>
            <a:ext cx="1463278" cy="1596363"/>
            <a:chOff x="0" y="-38100"/>
            <a:chExt cx="406500" cy="443471"/>
          </a:xfrm>
        </p:grpSpPr>
        <p:sp>
          <p:nvSpPr>
            <p:cNvPr id="208" name="Google Shape;208;g387718b5c44_0_93"/>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9" name="Google Shape;209;g387718b5c44_0_93"/>
            <p:cNvSpPr txBox="1"/>
            <p:nvPr/>
          </p:nvSpPr>
          <p:spPr>
            <a:xfrm>
              <a:off x="0" y="-38100"/>
              <a:ext cx="406500" cy="4434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10" name="Google Shape;210;g387718b5c44_0_93"/>
          <p:cNvSpPr txBox="1"/>
          <p:nvPr/>
        </p:nvSpPr>
        <p:spPr>
          <a:xfrm>
            <a:off x="555102" y="2234533"/>
            <a:ext cx="1195800" cy="668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sp>
        <p:nvSpPr>
          <p:cNvPr id="211" name="Google Shape;211;g387718b5c44_0_93"/>
          <p:cNvSpPr txBox="1"/>
          <p:nvPr/>
        </p:nvSpPr>
        <p:spPr>
          <a:xfrm>
            <a:off x="555102" y="4933172"/>
            <a:ext cx="1195800" cy="668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212" name="Google Shape;212;g387718b5c44_0_93"/>
          <p:cNvSpPr txBox="1"/>
          <p:nvPr/>
        </p:nvSpPr>
        <p:spPr>
          <a:xfrm>
            <a:off x="555102" y="7167280"/>
            <a:ext cx="1195800" cy="668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213" name="Google Shape;213;g387718b5c44_0_93"/>
          <p:cNvSpPr txBox="1"/>
          <p:nvPr/>
        </p:nvSpPr>
        <p:spPr>
          <a:xfrm>
            <a:off x="2193944" y="1937903"/>
            <a:ext cx="7073100" cy="2104200"/>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clues in the video tell you something serious is about to happen?</a:t>
            </a:r>
            <a:endParaRPr/>
          </a:p>
        </p:txBody>
      </p:sp>
      <p:sp>
        <p:nvSpPr>
          <p:cNvPr id="214" name="Google Shape;214;g387718b5c44_0_93"/>
          <p:cNvSpPr txBox="1"/>
          <p:nvPr/>
        </p:nvSpPr>
        <p:spPr>
          <a:xfrm>
            <a:off x="2193944" y="4629114"/>
            <a:ext cx="7462200" cy="1359900"/>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How did the characters’ choices impact the outcome?</a:t>
            </a:r>
            <a:endParaRPr/>
          </a:p>
        </p:txBody>
      </p:sp>
      <p:sp>
        <p:nvSpPr>
          <p:cNvPr id="215" name="Google Shape;215;g387718b5c44_0_93"/>
          <p:cNvSpPr txBox="1"/>
          <p:nvPr/>
        </p:nvSpPr>
        <p:spPr>
          <a:xfrm>
            <a:off x="2193944" y="6870650"/>
            <a:ext cx="6279900" cy="2104200"/>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role does time and distance play in a train’s ability to stop?</a:t>
            </a:r>
            <a:endParaRPr/>
          </a:p>
        </p:txBody>
      </p:sp>
      <p:pic>
        <p:nvPicPr>
          <p:cNvPr descr="Railroad crossings can be deadly. A train traveling at 55 miles per hour takes a mile—the length of 18 football fields or more—to come to a stop once the emergency brakes are applied. Don’t be caught on the tracks. Stop. Trains can’t." id="216" name="Google Shape;216;g387718b5c44_0_93" title="The Long Mile">
            <a:hlinkClick r:id="rId4"/>
          </p:cNvPr>
          <p:cNvPicPr preferRelativeResize="0"/>
          <p:nvPr/>
        </p:nvPicPr>
        <p:blipFill>
          <a:blip r:embed="rId5">
            <a:alphaModFix/>
          </a:blip>
          <a:stretch>
            <a:fillRect/>
          </a:stretch>
        </p:blipFill>
        <p:spPr>
          <a:xfrm>
            <a:off x="11844732" y="4393024"/>
            <a:ext cx="4931994" cy="2774250"/>
          </a:xfrm>
          <a:prstGeom prst="rect">
            <a:avLst/>
          </a:prstGeom>
          <a:noFill/>
          <a:ln>
            <a:noFill/>
          </a:ln>
        </p:spPr>
      </p:pic>
      <p:sp>
        <p:nvSpPr>
          <p:cNvPr id="217" name="Google Shape;217;g387718b5c44_0_93"/>
          <p:cNvSpPr txBox="1"/>
          <p:nvPr/>
        </p:nvSpPr>
        <p:spPr>
          <a:xfrm>
            <a:off x="12620275" y="7087900"/>
            <a:ext cx="43731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https://youtu.be/G35Qu7H92_U</a:t>
            </a:r>
            <a:endParaRPr>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7" name="Google Shape;227;p8"/>
          <p:cNvSpPr txBox="1"/>
          <p:nvPr/>
        </p:nvSpPr>
        <p:spPr>
          <a:xfrm>
            <a:off x="391500" y="1783453"/>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Stop and Think</a:t>
            </a:r>
            <a:endParaRPr/>
          </a:p>
        </p:txBody>
      </p:sp>
      <p:grpSp>
        <p:nvGrpSpPr>
          <p:cNvPr id="228" name="Google Shape;228;p8"/>
          <p:cNvGrpSpPr/>
          <p:nvPr/>
        </p:nvGrpSpPr>
        <p:grpSpPr>
          <a:xfrm>
            <a:off x="1293690" y="3402092"/>
            <a:ext cx="2596560" cy="1596355"/>
            <a:chOff x="0" y="-38100"/>
            <a:chExt cx="721331" cy="443471"/>
          </a:xfrm>
        </p:grpSpPr>
        <p:sp>
          <p:nvSpPr>
            <p:cNvPr id="229" name="Google Shape;229;p8"/>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0" name="Google Shape;230;p8"/>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31" name="Google Shape;231;p8"/>
          <p:cNvSpPr txBox="1"/>
          <p:nvPr/>
        </p:nvSpPr>
        <p:spPr>
          <a:xfrm>
            <a:off x="4413804" y="3892707"/>
            <a:ext cx="12554207" cy="615553"/>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message was the video trying to send?</a:t>
            </a:r>
            <a:endParaRPr/>
          </a:p>
        </p:txBody>
      </p:sp>
      <p:sp>
        <p:nvSpPr>
          <p:cNvPr id="232" name="Google Shape;232;p8"/>
          <p:cNvSpPr txBox="1"/>
          <p:nvPr/>
        </p:nvSpPr>
        <p:spPr>
          <a:xfrm>
            <a:off x="1453678" y="3883182"/>
            <a:ext cx="212268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grpSp>
        <p:nvGrpSpPr>
          <p:cNvPr id="233" name="Google Shape;233;p8"/>
          <p:cNvGrpSpPr/>
          <p:nvPr/>
        </p:nvGrpSpPr>
        <p:grpSpPr>
          <a:xfrm>
            <a:off x="1293690" y="5567988"/>
            <a:ext cx="13031910" cy="1596355"/>
            <a:chOff x="0" y="-182864"/>
            <a:chExt cx="17375881" cy="2128473"/>
          </a:xfrm>
        </p:grpSpPr>
        <p:grpSp>
          <p:nvGrpSpPr>
            <p:cNvPr id="234" name="Google Shape;234;p8"/>
            <p:cNvGrpSpPr/>
            <p:nvPr/>
          </p:nvGrpSpPr>
          <p:grpSpPr>
            <a:xfrm>
              <a:off x="0" y="-182864"/>
              <a:ext cx="3462080" cy="2128473"/>
              <a:chOff x="0" y="-38100"/>
              <a:chExt cx="721331" cy="443471"/>
            </a:xfrm>
          </p:grpSpPr>
          <p:sp>
            <p:nvSpPr>
              <p:cNvPr id="235" name="Google Shape;235;p8"/>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6" name="Google Shape;236;p8"/>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37" name="Google Shape;237;p8"/>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238" name="Google Shape;238;p8"/>
            <p:cNvSpPr txBox="1"/>
            <p:nvPr/>
          </p:nvSpPr>
          <p:spPr>
            <a:xfrm>
              <a:off x="4194351" y="69055"/>
              <a:ext cx="13181530"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How could sensors or better technology have helped prevent what happened?</a:t>
              </a:r>
              <a:endParaRPr/>
            </a:p>
          </p:txBody>
        </p:sp>
      </p:grpSp>
      <p:grpSp>
        <p:nvGrpSpPr>
          <p:cNvPr id="239" name="Google Shape;239;p8"/>
          <p:cNvGrpSpPr/>
          <p:nvPr/>
        </p:nvGrpSpPr>
        <p:grpSpPr>
          <a:xfrm>
            <a:off x="1293690" y="7892309"/>
            <a:ext cx="14632110" cy="1596355"/>
            <a:chOff x="0" y="-182864"/>
            <a:chExt cx="19509481" cy="2128473"/>
          </a:xfrm>
        </p:grpSpPr>
        <p:grpSp>
          <p:nvGrpSpPr>
            <p:cNvPr id="240" name="Google Shape;240;p8"/>
            <p:cNvGrpSpPr/>
            <p:nvPr/>
          </p:nvGrpSpPr>
          <p:grpSpPr>
            <a:xfrm>
              <a:off x="0" y="-182864"/>
              <a:ext cx="3462080" cy="2128473"/>
              <a:chOff x="0" y="-38100"/>
              <a:chExt cx="721331" cy="443471"/>
            </a:xfrm>
          </p:grpSpPr>
          <p:sp>
            <p:nvSpPr>
              <p:cNvPr id="241" name="Google Shape;241;p8"/>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2" name="Google Shape;242;p8"/>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43" name="Google Shape;243;p8"/>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244" name="Google Shape;244;p8"/>
            <p:cNvSpPr txBox="1"/>
            <p:nvPr/>
          </p:nvSpPr>
          <p:spPr>
            <a:xfrm>
              <a:off x="4194351" y="78957"/>
              <a:ext cx="15315130"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How could you help others understand the dangers of rural grade crossings?</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0" name="Google Shape;250;p9"/>
          <p:cNvSpPr txBox="1"/>
          <p:nvPr/>
        </p:nvSpPr>
        <p:spPr>
          <a:xfrm>
            <a:off x="412968" y="3771900"/>
            <a:ext cx="17504994" cy="1744067"/>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12000">
                <a:solidFill>
                  <a:srgbClr val="1A1A1A"/>
                </a:solidFill>
                <a:latin typeface="Arial"/>
                <a:ea typeface="Arial"/>
                <a:cs typeface="Arial"/>
                <a:sym typeface="Arial"/>
              </a:rPr>
              <a:t>Conductors in Training</a:t>
            </a:r>
            <a:endParaRPr/>
          </a:p>
        </p:txBody>
      </p:sp>
      <p:sp>
        <p:nvSpPr>
          <p:cNvPr id="251" name="Google Shape;251;p9"/>
          <p:cNvSpPr txBox="1"/>
          <p:nvPr/>
        </p:nvSpPr>
        <p:spPr>
          <a:xfrm>
            <a:off x="404382" y="6134100"/>
            <a:ext cx="16867797"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Team Huddle &amp;Collaboration Lab</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